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13.xml" ContentType="application/vnd.openxmlformats-officedocument.presentationml.notesSlide+xml"/>
  <Override PartName="/ppt/charts/chart8.xml" ContentType="application/vnd.openxmlformats-officedocument.drawingml.chart+xml"/>
  <Override PartName="/ppt/notesSlides/notesSlide14.xml" ContentType="application/vnd.openxmlformats-officedocument.presentationml.notesSlide+xml"/>
  <Override PartName="/ppt/charts/chart9.xml" ContentType="application/vnd.openxmlformats-officedocument.drawingml.chart+xml"/>
  <Override PartName="/ppt/notesSlides/notesSlide15.xml" ContentType="application/vnd.openxmlformats-officedocument.presentationml.notesSlide+xml"/>
  <Override PartName="/ppt/charts/chart10.xml" ContentType="application/vnd.openxmlformats-officedocument.drawingml.chart+xml"/>
  <Override PartName="/ppt/notesSlides/notesSlide16.xml" ContentType="application/vnd.openxmlformats-officedocument.presentationml.notesSlide+xml"/>
  <Override PartName="/ppt/charts/chart1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2.xml" ContentType="application/vnd.openxmlformats-officedocument.drawingml.chart+xml"/>
  <Override PartName="/ppt/notesSlides/notesSlide19.xml" ContentType="application/vnd.openxmlformats-officedocument.presentationml.notesSlide+xml"/>
  <Override PartName="/ppt/charts/chart13.xml" ContentType="application/vnd.openxmlformats-officedocument.drawingml.chart+xml"/>
  <Override PartName="/ppt/notesSlides/notesSlide20.xml" ContentType="application/vnd.openxmlformats-officedocument.presentationml.notesSlide+xml"/>
  <Override PartName="/ppt/charts/chart14.xml" ContentType="application/vnd.openxmlformats-officedocument.drawingml.chart+xml"/>
  <Override PartName="/ppt/notesSlides/notesSlide21.xml" ContentType="application/vnd.openxmlformats-officedocument.presentationml.notesSlide+xml"/>
  <Override PartName="/ppt/charts/chart15.xml" ContentType="application/vnd.openxmlformats-officedocument.drawingml.chart+xml"/>
  <Override PartName="/ppt/notesSlides/notesSlide22.xml" ContentType="application/vnd.openxmlformats-officedocument.presentationml.notesSlide+xml"/>
  <Override PartName="/ppt/charts/chart16.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7.xml" ContentType="application/vnd.openxmlformats-officedocument.drawingml.chart+xml"/>
  <Override PartName="/ppt/notesSlides/notesSlide26.xml" ContentType="application/vnd.openxmlformats-officedocument.presentationml.notesSlide+xml"/>
  <Override PartName="/ppt/charts/chart18.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9.xml" ContentType="application/vnd.openxmlformats-officedocument.drawingml.chart+xml"/>
  <Override PartName="/ppt/notesSlides/notesSlide29.xml" ContentType="application/vnd.openxmlformats-officedocument.presentationml.notesSlide+xml"/>
  <Override PartName="/ppt/charts/chart20.xml" ContentType="application/vnd.openxmlformats-officedocument.drawingml.chart+xml"/>
  <Override PartName="/ppt/notesSlides/notesSlide30.xml" ContentType="application/vnd.openxmlformats-officedocument.presentationml.notesSlide+xml"/>
  <Override PartName="/ppt/charts/chart21.xml" ContentType="application/vnd.openxmlformats-officedocument.drawingml.chart+xml"/>
  <Override PartName="/ppt/notesSlides/notesSlide31.xml" ContentType="application/vnd.openxmlformats-officedocument.presentationml.notesSlide+xml"/>
  <Override PartName="/ppt/charts/chart22.xml" ContentType="application/vnd.openxmlformats-officedocument.drawingml.chart+xml"/>
  <Override PartName="/ppt/notesSlides/notesSlide32.xml" ContentType="application/vnd.openxmlformats-officedocument.presentationml.notesSlide+xml"/>
  <Override PartName="/ppt/charts/chart23.xml" ContentType="application/vnd.openxmlformats-officedocument.drawingml.chart+xml"/>
  <Override PartName="/ppt/notesSlides/notesSlide33.xml" ContentType="application/vnd.openxmlformats-officedocument.presentationml.notesSlide+xml"/>
  <Override PartName="/ppt/charts/chart24.xml" ContentType="application/vnd.openxmlformats-officedocument.drawingml.chart+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25.xml" ContentType="application/vnd.openxmlformats-officedocument.drawingml.chart+xml"/>
  <Override PartName="/ppt/notesSlides/notesSlide36.xml" ContentType="application/vnd.openxmlformats-officedocument.presentationml.notesSlide+xml"/>
  <Override PartName="/ppt/charts/chart26.xml" ContentType="application/vnd.openxmlformats-officedocument.drawingml.chart+xml"/>
  <Override PartName="/ppt/notesSlides/notesSlide37.xml" ContentType="application/vnd.openxmlformats-officedocument.presentationml.notesSlide+xml"/>
  <Override PartName="/ppt/charts/chart27.xml" ContentType="application/vnd.openxmlformats-officedocument.drawingml.chart+xml"/>
  <Override PartName="/ppt/notesSlides/notesSlide38.xml" ContentType="application/vnd.openxmlformats-officedocument.presentationml.notesSlide+xml"/>
  <Override PartName="/ppt/charts/chart28.xml" ContentType="application/vnd.openxmlformats-officedocument.drawingml.chart+xml"/>
  <Override PartName="/ppt/notesSlides/notesSlide39.xml" ContentType="application/vnd.openxmlformats-officedocument.presentationml.notesSlide+xml"/>
  <Override PartName="/ppt/charts/chart29.xml" ContentType="application/vnd.openxmlformats-officedocument.drawingml.chart+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30.xml" ContentType="application/vnd.openxmlformats-officedocument.drawingml.chart+xml"/>
  <Override PartName="/ppt/notesSlides/notesSlide42.xml" ContentType="application/vnd.openxmlformats-officedocument.presentationml.notesSlide+xml"/>
  <Override PartName="/ppt/charts/chart31.xml" ContentType="application/vnd.openxmlformats-officedocument.drawingml.chart+xml"/>
  <Override PartName="/ppt/notesSlides/notesSlide43.xml" ContentType="application/vnd.openxmlformats-officedocument.presentationml.notesSlide+xml"/>
  <Override PartName="/ppt/charts/chart32.xml" ContentType="application/vnd.openxmlformats-officedocument.drawingml.chart+xml"/>
  <Override PartName="/ppt/notesSlides/notesSlide44.xml" ContentType="application/vnd.openxmlformats-officedocument.presentationml.notesSlide+xml"/>
  <Override PartName="/ppt/charts/chart33.xml" ContentType="application/vnd.openxmlformats-officedocument.drawingml.chart+xml"/>
  <Override PartName="/ppt/notesSlides/notesSlide45.xml" ContentType="application/vnd.openxmlformats-officedocument.presentationml.notesSlide+xml"/>
  <Override PartName="/ppt/charts/chart34.xml" ContentType="application/vnd.openxmlformats-officedocument.drawingml.chart+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35.xml" ContentType="application/vnd.openxmlformats-officedocument.drawingml.chart+xml"/>
  <Override PartName="/ppt/notesSlides/notesSlide49.xml" ContentType="application/vnd.openxmlformats-officedocument.presentationml.notesSlide+xml"/>
  <Override PartName="/ppt/charts/chart36.xml" ContentType="application/vnd.openxmlformats-officedocument.drawingml.chart+xml"/>
  <Override PartName="/ppt/notesSlides/notesSlide50.xml" ContentType="application/vnd.openxmlformats-officedocument.presentationml.notesSlide+xml"/>
  <Override PartName="/ppt/charts/chart37.xml" ContentType="application/vnd.openxmlformats-officedocument.drawingml.chart+xml"/>
  <Override PartName="/ppt/notesSlides/notesSlide51.xml" ContentType="application/vnd.openxmlformats-officedocument.presentationml.notesSlide+xml"/>
  <Override PartName="/ppt/charts/chart38.xml" ContentType="application/vnd.openxmlformats-officedocument.drawingml.chart+xml"/>
  <Override PartName="/ppt/notesSlides/notesSlide52.xml" ContentType="application/vnd.openxmlformats-officedocument.presentationml.notesSlide+xml"/>
  <Override PartName="/ppt/charts/chart39.xml" ContentType="application/vnd.openxmlformats-officedocument.drawingml.chart+xml"/>
  <Override PartName="/ppt/charts/chart40.xml" ContentType="application/vnd.openxmlformats-officedocument.drawingml.chart+xml"/>
  <Override PartName="/ppt/notesSlides/notesSlide53.xml" ContentType="application/vnd.openxmlformats-officedocument.presentationml.notesSlide+xml"/>
  <Override PartName="/ppt/charts/chart41.xml" ContentType="application/vnd.openxmlformats-officedocument.drawingml.chart+xml"/>
  <Override PartName="/ppt/charts/chart42.xml" ContentType="application/vnd.openxmlformats-officedocument.drawingml.chart+xml"/>
  <Override PartName="/ppt/notesSlides/notesSlide54.xml" ContentType="application/vnd.openxmlformats-officedocument.presentationml.notesSlide+xml"/>
  <Override PartName="/ppt/charts/chart43.xml" ContentType="application/vnd.openxmlformats-officedocument.drawingml.chart+xml"/>
  <Override PartName="/ppt/charts/chart44.xml" ContentType="application/vnd.openxmlformats-officedocument.drawingml.chart+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rts/chart45.xml" ContentType="application/vnd.openxmlformats-officedocument.drawingml.chart+xml"/>
  <Override PartName="/ppt/notesSlides/notesSlide57.xml" ContentType="application/vnd.openxmlformats-officedocument.presentationml.notesSlide+xml"/>
  <Override PartName="/ppt/charts/chart46.xml" ContentType="application/vnd.openxmlformats-officedocument.drawingml.chart+xml"/>
  <Override PartName="/ppt/notesSlides/notesSlide58.xml" ContentType="application/vnd.openxmlformats-officedocument.presentationml.notesSlide+xml"/>
  <Override PartName="/ppt/charts/chart47.xml" ContentType="application/vnd.openxmlformats-officedocument.drawingml.chart+xml"/>
  <Override PartName="/ppt/notesSlides/notesSlide59.xml" ContentType="application/vnd.openxmlformats-officedocument.presentationml.notesSlide+xml"/>
  <Override PartName="/ppt/charts/chart48.xml" ContentType="application/vnd.openxmlformats-officedocument.drawingml.chart+xml"/>
  <Override PartName="/ppt/notesSlides/notesSlide60.xml" ContentType="application/vnd.openxmlformats-officedocument.presentationml.notesSlide+xml"/>
  <Override PartName="/ppt/charts/chart49.xml" ContentType="application/vnd.openxmlformats-officedocument.drawingml.chart+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rts/chart50.xml" ContentType="application/vnd.openxmlformats-officedocument.drawingml.chart+xml"/>
  <Override PartName="/ppt/charts/chart51.xml" ContentType="application/vnd.openxmlformats-officedocument.drawingml.chart+xml"/>
  <Override PartName="/ppt/charts/chart52.xml" ContentType="application/vnd.openxmlformats-officedocument.drawingml.chart+xml"/>
  <Override PartName="/ppt/charts/chart53.xml" ContentType="application/vnd.openxmlformats-officedocument.drawingml.chart+xml"/>
  <Override PartName="/ppt/theme/themeOverride1.xml" ContentType="application/vnd.openxmlformats-officedocument.themeOverride+xml"/>
  <Override PartName="/ppt/charts/chart54.xml" ContentType="application/vnd.openxmlformats-officedocument.drawingml.chart+xml"/>
  <Override PartName="/ppt/theme/themeOverride2.xml" ContentType="application/vnd.openxmlformats-officedocument.themeOverride+xml"/>
  <Override PartName="/ppt/notesSlides/notesSlide63.xml" ContentType="application/vnd.openxmlformats-officedocument.presentationml.notesSlide+xml"/>
  <Override PartName="/ppt/charts/chart55.xml" ContentType="application/vnd.openxmlformats-officedocument.drawingml.chart+xml"/>
  <Override PartName="/ppt/notesSlides/notesSlide64.xml" ContentType="application/vnd.openxmlformats-officedocument.presentationml.notesSlide+xml"/>
  <Override PartName="/ppt/charts/chart56.xml" ContentType="application/vnd.openxmlformats-officedocument.drawingml.chart+xml"/>
  <Override PartName="/ppt/notesSlides/notesSlide65.xml" ContentType="application/vnd.openxmlformats-officedocument.presentationml.notesSlide+xml"/>
  <Override PartName="/ppt/charts/chart57.xml" ContentType="application/vnd.openxmlformats-officedocument.drawingml.chart+xml"/>
  <Override PartName="/ppt/notesSlides/notesSlide66.xml" ContentType="application/vnd.openxmlformats-officedocument.presentationml.notesSlide+xml"/>
  <Override PartName="/ppt/charts/chart58.xml" ContentType="application/vnd.openxmlformats-officedocument.drawingml.chart+xml"/>
  <Override PartName="/ppt/notesSlides/notesSlide67.xml" ContentType="application/vnd.openxmlformats-officedocument.presentationml.notesSlide+xml"/>
  <Override PartName="/ppt/charts/chart59.xml" ContentType="application/vnd.openxmlformats-officedocument.drawingml.chart+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9"/>
  </p:notesMasterIdLst>
  <p:handoutMasterIdLst>
    <p:handoutMasterId r:id="rId80"/>
  </p:handoutMasterIdLst>
  <p:sldIdLst>
    <p:sldId id="256" r:id="rId2"/>
    <p:sldId id="260" r:id="rId3"/>
    <p:sldId id="325" r:id="rId4"/>
    <p:sldId id="258" r:id="rId5"/>
    <p:sldId id="267" r:id="rId6"/>
    <p:sldId id="269" r:id="rId7"/>
    <p:sldId id="280" r:id="rId8"/>
    <p:sldId id="281" r:id="rId9"/>
    <p:sldId id="282" r:id="rId10"/>
    <p:sldId id="283" r:id="rId11"/>
    <p:sldId id="284" r:id="rId12"/>
    <p:sldId id="270" r:id="rId13"/>
    <p:sldId id="285" r:id="rId14"/>
    <p:sldId id="286" r:id="rId15"/>
    <p:sldId id="287" r:id="rId16"/>
    <p:sldId id="288" r:id="rId17"/>
    <p:sldId id="289" r:id="rId18"/>
    <p:sldId id="259" r:id="rId19"/>
    <p:sldId id="290" r:id="rId20"/>
    <p:sldId id="291" r:id="rId21"/>
    <p:sldId id="292" r:id="rId22"/>
    <p:sldId id="293" r:id="rId23"/>
    <p:sldId id="294" r:id="rId24"/>
    <p:sldId id="264" r:id="rId25"/>
    <p:sldId id="327" r:id="rId26"/>
    <p:sldId id="328" r:id="rId27"/>
    <p:sldId id="326" r:id="rId28"/>
    <p:sldId id="278" r:id="rId29"/>
    <p:sldId id="271" r:id="rId30"/>
    <p:sldId id="295" r:id="rId31"/>
    <p:sldId id="296" r:id="rId32"/>
    <p:sldId id="297" r:id="rId33"/>
    <p:sldId id="298" r:id="rId34"/>
    <p:sldId id="299" r:id="rId35"/>
    <p:sldId id="273" r:id="rId36"/>
    <p:sldId id="300" r:id="rId37"/>
    <p:sldId id="301" r:id="rId38"/>
    <p:sldId id="302" r:id="rId39"/>
    <p:sldId id="303" r:id="rId40"/>
    <p:sldId id="304" r:id="rId41"/>
    <p:sldId id="277" r:id="rId42"/>
    <p:sldId id="305" r:id="rId43"/>
    <p:sldId id="306" r:id="rId44"/>
    <p:sldId id="307" r:id="rId45"/>
    <p:sldId id="308" r:id="rId46"/>
    <p:sldId id="309" r:id="rId47"/>
    <p:sldId id="265" r:id="rId48"/>
    <p:sldId id="274" r:id="rId49"/>
    <p:sldId id="330" r:id="rId50"/>
    <p:sldId id="310" r:id="rId51"/>
    <p:sldId id="331" r:id="rId52"/>
    <p:sldId id="311" r:id="rId53"/>
    <p:sldId id="332" r:id="rId54"/>
    <p:sldId id="312" r:id="rId55"/>
    <p:sldId id="333" r:id="rId56"/>
    <p:sldId id="313" r:id="rId57"/>
    <p:sldId id="334" r:id="rId58"/>
    <p:sldId id="314" r:id="rId59"/>
    <p:sldId id="335" r:id="rId60"/>
    <p:sldId id="275" r:id="rId61"/>
    <p:sldId id="315" r:id="rId62"/>
    <p:sldId id="316" r:id="rId63"/>
    <p:sldId id="317" r:id="rId64"/>
    <p:sldId id="318" r:id="rId65"/>
    <p:sldId id="319" r:id="rId66"/>
    <p:sldId id="276" r:id="rId67"/>
    <p:sldId id="336" r:id="rId68"/>
    <p:sldId id="337" r:id="rId69"/>
    <p:sldId id="338" r:id="rId70"/>
    <p:sldId id="339" r:id="rId71"/>
    <p:sldId id="340" r:id="rId72"/>
    <p:sldId id="329" r:id="rId73"/>
    <p:sldId id="320" r:id="rId74"/>
    <p:sldId id="321" r:id="rId75"/>
    <p:sldId id="322" r:id="rId76"/>
    <p:sldId id="323" r:id="rId77"/>
    <p:sldId id="324" r:id="rId78"/>
  </p:sldIdLst>
  <p:sldSz cx="9144000" cy="6858000" type="screen4x3"/>
  <p:notesSz cx="7010400" cy="9296400"/>
  <p:defaultTextStyle>
    <a:defPPr>
      <a:defRPr lang="en-US"/>
    </a:defPPr>
    <a:lvl1pPr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1pPr>
    <a:lvl2pPr marL="4572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2pPr>
    <a:lvl3pPr marL="9144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3pPr>
    <a:lvl4pPr marL="13716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4pPr>
    <a:lvl5pPr marL="18288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5pPr>
    <a:lvl6pPr marL="2286000" algn="l" defTabSz="914400" rtl="0" eaLnBrk="1" latinLnBrk="0" hangingPunct="1">
      <a:defRPr sz="2400" kern="1200">
        <a:solidFill>
          <a:schemeClr val="tx1"/>
        </a:solidFill>
        <a:latin typeface="Calibri" pitchFamily="34" charset="0"/>
        <a:ea typeface="ＭＳ Ｐゴシック" charset="-128"/>
        <a:cs typeface="+mn-cs"/>
      </a:defRPr>
    </a:lvl6pPr>
    <a:lvl7pPr marL="2743200" algn="l" defTabSz="914400" rtl="0" eaLnBrk="1" latinLnBrk="0" hangingPunct="1">
      <a:defRPr sz="2400" kern="1200">
        <a:solidFill>
          <a:schemeClr val="tx1"/>
        </a:solidFill>
        <a:latin typeface="Calibri" pitchFamily="34" charset="0"/>
        <a:ea typeface="ＭＳ Ｐゴシック" charset="-128"/>
        <a:cs typeface="+mn-cs"/>
      </a:defRPr>
    </a:lvl7pPr>
    <a:lvl8pPr marL="3200400" algn="l" defTabSz="914400" rtl="0" eaLnBrk="1" latinLnBrk="0" hangingPunct="1">
      <a:defRPr sz="2400" kern="1200">
        <a:solidFill>
          <a:schemeClr val="tx1"/>
        </a:solidFill>
        <a:latin typeface="Calibri" pitchFamily="34" charset="0"/>
        <a:ea typeface="ＭＳ Ｐゴシック" charset="-128"/>
        <a:cs typeface="+mn-cs"/>
      </a:defRPr>
    </a:lvl8pPr>
    <a:lvl9pPr marL="3657600" algn="l" defTabSz="914400" rtl="0" eaLnBrk="1" latinLnBrk="0" hangingPunct="1">
      <a:defRPr sz="2400" kern="1200">
        <a:solidFill>
          <a:schemeClr val="tx1"/>
        </a:solidFill>
        <a:latin typeface="Calibri" pitchFamily="34" charset="0"/>
        <a:ea typeface="ＭＳ Ｐゴシック" charset="-128"/>
        <a:cs typeface="+mn-cs"/>
      </a:defRPr>
    </a:lvl9pPr>
  </p:defaultTextStyle>
  <p:extLst>
    <p:ext uri="{EFAFB233-063F-42B5-8137-9DF3F51BA10A}">
      <p15:sldGuideLst xmlns:p15="http://schemas.microsoft.com/office/powerpoint/2012/main" xmlns="">
        <p15:guide id="1" orient="horz" pos="973">
          <p15:clr>
            <a:srgbClr val="A4A3A4"/>
          </p15:clr>
        </p15:guide>
        <p15:guide id="2" pos="33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Hayes, Emily" initials="HE" lastIdx="4" clrIdx="6"/>
  <p:cmAuthor id="1" name="Sharon Long" initials="SL" lastIdx="2" clrIdx="0">
    <p:extLst/>
  </p:cmAuthor>
  <p:cmAuthor id="2" name="Long, Sharon" initials="skl" lastIdx="3" clrIdx="1"/>
  <p:cmAuthor id="3" name="Skopec, Laura" initials="LS" lastIdx="9" clrIdx="2"/>
  <p:cmAuthor id="4" name="Ashley Storms" initials="AS" lastIdx="16" clrIdx="3"/>
  <p:cmAuthor id="5" name="sysadmin" initials="s" lastIdx="35" clrIdx="4"/>
  <p:cmAuthor id="6" name="Dimmock, Thomas" initials="THD"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B5E4"/>
    <a:srgbClr val="D0D8E8"/>
    <a:srgbClr val="E9EDF4"/>
    <a:srgbClr val="F7F9FF"/>
    <a:srgbClr val="E5ECFF"/>
    <a:srgbClr val="009977"/>
    <a:srgbClr val="888B8D"/>
    <a:srgbClr val="0043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47" autoAdjust="0"/>
    <p:restoredTop sz="94964" autoAdjust="0"/>
  </p:normalViewPr>
  <p:slideViewPr>
    <p:cSldViewPr snapToGrid="0" snapToObjects="1" showGuides="1">
      <p:cViewPr>
        <p:scale>
          <a:sx n="80" d="100"/>
          <a:sy n="80" d="100"/>
        </p:scale>
        <p:origin x="-2556" y="-756"/>
      </p:cViewPr>
      <p:guideLst>
        <p:guide orient="horz" pos="973"/>
        <p:guide pos="332"/>
      </p:guideLst>
    </p:cSldViewPr>
  </p:slideViewPr>
  <p:notesTextViewPr>
    <p:cViewPr>
      <p:scale>
        <a:sx n="100" d="100"/>
        <a:sy n="100" d="100"/>
      </p:scale>
      <p:origin x="0" y="0"/>
    </p:cViewPr>
  </p:notesTextViewPr>
  <p:sorterViewPr>
    <p:cViewPr>
      <p:scale>
        <a:sx n="66" d="100"/>
        <a:sy n="66" d="100"/>
      </p:scale>
      <p:origin x="0" y="166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2" Type="http://schemas.openxmlformats.org/officeDocument/2006/relationships/package" Target="../embeddings/Microsoft_Excel_Worksheet53.xlsx"/><Relationship Id="rId1" Type="http://schemas.openxmlformats.org/officeDocument/2006/relationships/themeOverride" Target="../theme/themeOverride1.xml"/></Relationships>
</file>

<file path=ppt/charts/_rels/chart54.xml.rels><?xml version="1.0" encoding="UTF-8" standalone="yes"?>
<Relationships xmlns="http://schemas.openxmlformats.org/package/2006/relationships"><Relationship Id="rId2" Type="http://schemas.openxmlformats.org/officeDocument/2006/relationships/package" Target="../embeddings/Microsoft_Excel_Worksheet54.xlsx"/><Relationship Id="rId1" Type="http://schemas.openxmlformats.org/officeDocument/2006/relationships/themeOverride" Target="../theme/themeOverride2.xml"/></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Sheet1!$A$2</c:f>
              <c:strCache>
                <c:ptCount val="1"/>
                <c:pt idx="0">
                  <c:v>Uninsured at the time of the survey (MHIS 2008-2011)</c:v>
                </c:pt>
              </c:strCache>
            </c:strRef>
          </c:tx>
          <c:dPt>
            <c:idx val="6"/>
            <c:bubble3D val="0"/>
          </c:dPt>
          <c:dLbls>
            <c:numFmt formatCode="#,##0.0" sourceLinked="0"/>
            <c:spPr>
              <a:noFill/>
              <a:ln>
                <a:noFill/>
              </a:ln>
              <a:effectLst/>
            </c:sp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Sheet1!$B$1:$I$1</c:f>
              <c:strCache>
                <c:ptCount val="8"/>
                <c:pt idx="0">
                  <c:v>2008</c:v>
                </c:pt>
                <c:pt idx="1">
                  <c:v>2009</c:v>
                </c:pt>
                <c:pt idx="2">
                  <c:v>2010</c:v>
                </c:pt>
                <c:pt idx="3">
                  <c:v>2011</c:v>
                </c:pt>
                <c:pt idx="4">
                  <c:v>2012</c:v>
                </c:pt>
                <c:pt idx="5">
                  <c:v>2013</c:v>
                </c:pt>
                <c:pt idx="6">
                  <c:v>2014</c:v>
                </c:pt>
                <c:pt idx="7">
                  <c:v>2015</c:v>
                </c:pt>
              </c:strCache>
            </c:strRef>
          </c:cat>
          <c:val>
            <c:numRef>
              <c:f>Sheet1!$B$2:$I$2</c:f>
              <c:numCache>
                <c:formatCode>General</c:formatCode>
                <c:ptCount val="8"/>
                <c:pt idx="0">
                  <c:v>2.6</c:v>
                </c:pt>
                <c:pt idx="1">
                  <c:v>2.7</c:v>
                </c:pt>
                <c:pt idx="2">
                  <c:v>1.9</c:v>
                </c:pt>
                <c:pt idx="3">
                  <c:v>3.1</c:v>
                </c:pt>
              </c:numCache>
            </c:numRef>
          </c:val>
          <c:smooth val="0"/>
        </c:ser>
        <c:ser>
          <c:idx val="1"/>
          <c:order val="1"/>
          <c:tx>
            <c:strRef>
              <c:f>Sheet1!$A$3</c:f>
              <c:strCache>
                <c:ptCount val="1"/>
                <c:pt idx="0">
                  <c:v>Uninsured at the time of the survey (MHIS 2014-2015)</c:v>
                </c:pt>
              </c:strCache>
            </c:strRef>
          </c:tx>
          <c:spPr>
            <a:ln>
              <a:solidFill>
                <a:srgbClr val="009977"/>
              </a:solidFill>
            </a:ln>
          </c:spPr>
          <c:marker>
            <c:symbol val="diamond"/>
            <c:size val="7"/>
            <c:spPr>
              <a:solidFill>
                <a:srgbClr val="009977"/>
              </a:solidFill>
              <a:ln>
                <a:solidFill>
                  <a:srgbClr val="009977"/>
                </a:solidFill>
              </a:ln>
            </c:spPr>
          </c:marker>
          <c:dPt>
            <c:idx val="6"/>
            <c:bubble3D val="0"/>
          </c:dPt>
          <c:dLbls>
            <c:numFmt formatCode="#,##0.0" sourceLinked="0"/>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Sheet1!$B$1:$I$1</c:f>
              <c:strCache>
                <c:ptCount val="8"/>
                <c:pt idx="0">
                  <c:v>2008</c:v>
                </c:pt>
                <c:pt idx="1">
                  <c:v>2009</c:v>
                </c:pt>
                <c:pt idx="2">
                  <c:v>2010</c:v>
                </c:pt>
                <c:pt idx="3">
                  <c:v>2011</c:v>
                </c:pt>
                <c:pt idx="4">
                  <c:v>2012</c:v>
                </c:pt>
                <c:pt idx="5">
                  <c:v>2013</c:v>
                </c:pt>
                <c:pt idx="6">
                  <c:v>2014</c:v>
                </c:pt>
                <c:pt idx="7">
                  <c:v>2015</c:v>
                </c:pt>
              </c:strCache>
            </c:strRef>
          </c:cat>
          <c:val>
            <c:numRef>
              <c:f>Sheet1!$B$3:$I$3</c:f>
              <c:numCache>
                <c:formatCode>General</c:formatCode>
                <c:ptCount val="8"/>
                <c:pt idx="6">
                  <c:v>3.7</c:v>
                </c:pt>
                <c:pt idx="7">
                  <c:v>3.6</c:v>
                </c:pt>
              </c:numCache>
            </c:numRef>
          </c:val>
          <c:smooth val="0"/>
        </c:ser>
        <c:ser>
          <c:idx val="2"/>
          <c:order val="2"/>
          <c:tx>
            <c:strRef>
              <c:f>Sheet1!$A$4</c:f>
              <c:strCache>
                <c:ptCount val="1"/>
                <c:pt idx="0">
                  <c:v>Ever uninsured over the past 12 months (MHIS 2008-2011)</c:v>
                </c:pt>
              </c:strCache>
            </c:strRef>
          </c:tx>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Sheet1!$B$1:$I$1</c:f>
              <c:strCache>
                <c:ptCount val="8"/>
                <c:pt idx="0">
                  <c:v>2008</c:v>
                </c:pt>
                <c:pt idx="1">
                  <c:v>2009</c:v>
                </c:pt>
                <c:pt idx="2">
                  <c:v>2010</c:v>
                </c:pt>
                <c:pt idx="3">
                  <c:v>2011</c:v>
                </c:pt>
                <c:pt idx="4">
                  <c:v>2012</c:v>
                </c:pt>
                <c:pt idx="5">
                  <c:v>2013</c:v>
                </c:pt>
                <c:pt idx="6">
                  <c:v>2014</c:v>
                </c:pt>
                <c:pt idx="7">
                  <c:v>2015</c:v>
                </c:pt>
              </c:strCache>
            </c:strRef>
          </c:cat>
          <c:val>
            <c:numRef>
              <c:f>Sheet1!$B$4:$I$4</c:f>
              <c:numCache>
                <c:formatCode>General</c:formatCode>
                <c:ptCount val="8"/>
                <c:pt idx="0">
                  <c:v>5.9</c:v>
                </c:pt>
                <c:pt idx="1">
                  <c:v>5.5</c:v>
                </c:pt>
                <c:pt idx="2">
                  <c:v>3.9</c:v>
                </c:pt>
                <c:pt idx="3">
                  <c:v>6.6</c:v>
                </c:pt>
              </c:numCache>
            </c:numRef>
          </c:val>
          <c:smooth val="0"/>
        </c:ser>
        <c:ser>
          <c:idx val="3"/>
          <c:order val="3"/>
          <c:tx>
            <c:strRef>
              <c:f>Sheet1!$A$5</c:f>
              <c:strCache>
                <c:ptCount val="1"/>
                <c:pt idx="0">
                  <c:v>Ever uninsured over the past 12 months (MHIS 2014-2015)</c:v>
                </c:pt>
              </c:strCache>
            </c:strRef>
          </c:tx>
          <c:spPr>
            <a:ln>
              <a:solidFill>
                <a:srgbClr val="009977"/>
              </a:solidFill>
            </a:ln>
          </c:spPr>
          <c:marker>
            <c:symbol val="triangle"/>
            <c:size val="7"/>
            <c:spPr>
              <a:solidFill>
                <a:srgbClr val="009977"/>
              </a:solidFill>
              <a:ln>
                <a:solidFill>
                  <a:srgbClr val="009977"/>
                </a:solidFill>
              </a:ln>
            </c:spPr>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Sheet1!$B$1:$I$1</c:f>
              <c:strCache>
                <c:ptCount val="8"/>
                <c:pt idx="0">
                  <c:v>2008</c:v>
                </c:pt>
                <c:pt idx="1">
                  <c:v>2009</c:v>
                </c:pt>
                <c:pt idx="2">
                  <c:v>2010</c:v>
                </c:pt>
                <c:pt idx="3">
                  <c:v>2011</c:v>
                </c:pt>
                <c:pt idx="4">
                  <c:v>2012</c:v>
                </c:pt>
                <c:pt idx="5">
                  <c:v>2013</c:v>
                </c:pt>
                <c:pt idx="6">
                  <c:v>2014</c:v>
                </c:pt>
                <c:pt idx="7">
                  <c:v>2015</c:v>
                </c:pt>
              </c:strCache>
            </c:strRef>
          </c:cat>
          <c:val>
            <c:numRef>
              <c:f>Sheet1!$B$5:$I$5</c:f>
              <c:numCache>
                <c:formatCode>General</c:formatCode>
                <c:ptCount val="8"/>
                <c:pt idx="6">
                  <c:v>9.1999999999999993</c:v>
                </c:pt>
                <c:pt idx="7" formatCode="0.0">
                  <c:v>8</c:v>
                </c:pt>
              </c:numCache>
            </c:numRef>
          </c:val>
          <c:smooth val="0"/>
        </c:ser>
        <c:dLbls>
          <c:showLegendKey val="0"/>
          <c:showVal val="0"/>
          <c:showCatName val="0"/>
          <c:showSerName val="0"/>
          <c:showPercent val="0"/>
          <c:showBubbleSize val="0"/>
        </c:dLbls>
        <c:marker val="1"/>
        <c:smooth val="0"/>
        <c:axId val="32602368"/>
        <c:axId val="32616448"/>
      </c:lineChart>
      <c:catAx>
        <c:axId val="32602368"/>
        <c:scaling>
          <c:orientation val="minMax"/>
        </c:scaling>
        <c:delete val="0"/>
        <c:axPos val="b"/>
        <c:numFmt formatCode="General" sourceLinked="0"/>
        <c:majorTickMark val="out"/>
        <c:minorTickMark val="none"/>
        <c:tickLblPos val="nextTo"/>
        <c:crossAx val="32616448"/>
        <c:crosses val="autoZero"/>
        <c:auto val="1"/>
        <c:lblAlgn val="ctr"/>
        <c:lblOffset val="100"/>
        <c:noMultiLvlLbl val="0"/>
      </c:catAx>
      <c:valAx>
        <c:axId val="32616448"/>
        <c:scaling>
          <c:orientation val="minMax"/>
          <c:max val="25"/>
        </c:scaling>
        <c:delete val="0"/>
        <c:axPos val="l"/>
        <c:majorGridlines/>
        <c:numFmt formatCode="0&quot;%&quot;" sourceLinked="0"/>
        <c:majorTickMark val="out"/>
        <c:minorTickMark val="none"/>
        <c:tickLblPos val="nextTo"/>
        <c:crossAx val="32602368"/>
        <c:crosses val="autoZero"/>
        <c:crossBetween val="between"/>
        <c:majorUnit val="5"/>
      </c:valAx>
    </c:plotArea>
    <c:legend>
      <c:legendPos val="b"/>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Sheet1!$B$2:$F$2</c:f>
              <c:numCache>
                <c:formatCode>General</c:formatCode>
                <c:ptCount val="5"/>
                <c:pt idx="0">
                  <c:v>93</c:v>
                </c:pt>
                <c:pt idx="1">
                  <c:v>7</c:v>
                </c:pt>
                <c:pt idx="2">
                  <c:v>3.9</c:v>
                </c:pt>
                <c:pt idx="3">
                  <c:v>2</c:v>
                </c:pt>
                <c:pt idx="4">
                  <c:v>1.1000000000000001</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Sheet1!$B$3:$F$3</c:f>
              <c:numCache>
                <c:formatCode>General</c:formatCode>
                <c:ptCount val="5"/>
                <c:pt idx="0">
                  <c:v>93</c:v>
                </c:pt>
                <c:pt idx="1">
                  <c:v>7</c:v>
                </c:pt>
                <c:pt idx="2">
                  <c:v>4.0999999999999996</c:v>
                </c:pt>
                <c:pt idx="3">
                  <c:v>2</c:v>
                </c:pt>
                <c:pt idx="4">
                  <c:v>0.9</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Sheet1!$B$4:$F$4</c:f>
              <c:numCache>
                <c:formatCode>General</c:formatCode>
                <c:ptCount val="5"/>
                <c:pt idx="0">
                  <c:v>92.4</c:v>
                </c:pt>
                <c:pt idx="1">
                  <c:v>7.6</c:v>
                </c:pt>
                <c:pt idx="2">
                  <c:v>3.8</c:v>
                </c:pt>
                <c:pt idx="3">
                  <c:v>1.5</c:v>
                </c:pt>
                <c:pt idx="4">
                  <c:v>2.2000000000000002</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Sheet1!$B$5:$F$5</c:f>
              <c:numCache>
                <c:formatCode>General</c:formatCode>
                <c:ptCount val="5"/>
                <c:pt idx="0">
                  <c:v>84.7</c:v>
                </c:pt>
                <c:pt idx="1">
                  <c:v>15.3</c:v>
                </c:pt>
                <c:pt idx="2">
                  <c:v>7.5</c:v>
                </c:pt>
                <c:pt idx="3">
                  <c:v>3.8</c:v>
                </c:pt>
                <c:pt idx="4">
                  <c:v>4.0999999999999996</c:v>
                </c:pt>
              </c:numCache>
            </c:numRef>
          </c:val>
        </c:ser>
        <c:dLbls>
          <c:showLegendKey val="0"/>
          <c:showVal val="0"/>
          <c:showCatName val="0"/>
          <c:showSerName val="0"/>
          <c:showPercent val="0"/>
          <c:showBubbleSize val="0"/>
        </c:dLbls>
        <c:gapWidth val="75"/>
        <c:axId val="35698560"/>
        <c:axId val="35700096"/>
      </c:barChart>
      <c:catAx>
        <c:axId val="35698560"/>
        <c:scaling>
          <c:orientation val="minMax"/>
        </c:scaling>
        <c:delete val="0"/>
        <c:axPos val="b"/>
        <c:numFmt formatCode="General" sourceLinked="1"/>
        <c:majorTickMark val="out"/>
        <c:minorTickMark val="none"/>
        <c:tickLblPos val="nextTo"/>
        <c:txPr>
          <a:bodyPr/>
          <a:lstStyle/>
          <a:p>
            <a:pPr>
              <a:defRPr sz="1100"/>
            </a:pPr>
            <a:endParaRPr lang="en-US"/>
          </a:p>
        </c:txPr>
        <c:crossAx val="35700096"/>
        <c:crosses val="autoZero"/>
        <c:auto val="1"/>
        <c:lblAlgn val="ctr"/>
        <c:lblOffset val="100"/>
        <c:noMultiLvlLbl val="0"/>
      </c:catAx>
      <c:valAx>
        <c:axId val="35700096"/>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35698560"/>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62303830480483302"/>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Sheet1!$B$2:$F$2</c:f>
              <c:numCache>
                <c:formatCode>0.0</c:formatCode>
                <c:ptCount val="5"/>
                <c:pt idx="0">
                  <c:v>85.9</c:v>
                </c:pt>
                <c:pt idx="1">
                  <c:v>14.1</c:v>
                </c:pt>
                <c:pt idx="2">
                  <c:v>7.7</c:v>
                </c:pt>
                <c:pt idx="3">
                  <c:v>4</c:v>
                </c:pt>
                <c:pt idx="4" formatCode="General">
                  <c:v>2.4</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Sheet1!$B$3:$F$3</c:f>
              <c:numCache>
                <c:formatCode>0.0</c:formatCode>
                <c:ptCount val="5"/>
                <c:pt idx="0">
                  <c:v>91.5</c:v>
                </c:pt>
                <c:pt idx="1">
                  <c:v>8.5</c:v>
                </c:pt>
                <c:pt idx="2">
                  <c:v>4.0999999999999996</c:v>
                </c:pt>
                <c:pt idx="3">
                  <c:v>2.2000000000000002</c:v>
                </c:pt>
                <c:pt idx="4" formatCode="General">
                  <c:v>2.1</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Sheet1!$B$4:$F$4</c:f>
              <c:numCache>
                <c:formatCode>0.0</c:formatCode>
                <c:ptCount val="5"/>
                <c:pt idx="0">
                  <c:v>92.9</c:v>
                </c:pt>
                <c:pt idx="1">
                  <c:v>7.1</c:v>
                </c:pt>
                <c:pt idx="2">
                  <c:v>3.7</c:v>
                </c:pt>
                <c:pt idx="3">
                  <c:v>2.1</c:v>
                </c:pt>
                <c:pt idx="4" formatCode="General">
                  <c:v>1.2</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Sheet1!$B$5:$F$5</c:f>
              <c:numCache>
                <c:formatCode>0.0</c:formatCode>
                <c:ptCount val="5"/>
                <c:pt idx="0">
                  <c:v>96.2</c:v>
                </c:pt>
                <c:pt idx="1">
                  <c:v>3.8</c:v>
                </c:pt>
                <c:pt idx="2">
                  <c:v>2.4</c:v>
                </c:pt>
                <c:pt idx="3">
                  <c:v>0.9</c:v>
                </c:pt>
                <c:pt idx="4" formatCode="General">
                  <c:v>0.5</c:v>
                </c:pt>
              </c:numCache>
            </c:numRef>
          </c:val>
        </c:ser>
        <c:dLbls>
          <c:showLegendKey val="0"/>
          <c:showVal val="0"/>
          <c:showCatName val="0"/>
          <c:showSerName val="0"/>
          <c:showPercent val="0"/>
          <c:showBubbleSize val="0"/>
        </c:dLbls>
        <c:gapWidth val="75"/>
        <c:axId val="115664384"/>
        <c:axId val="115666304"/>
      </c:barChart>
      <c:catAx>
        <c:axId val="115664384"/>
        <c:scaling>
          <c:orientation val="minMax"/>
        </c:scaling>
        <c:delete val="0"/>
        <c:axPos val="b"/>
        <c:numFmt formatCode="General" sourceLinked="1"/>
        <c:majorTickMark val="out"/>
        <c:minorTickMark val="none"/>
        <c:tickLblPos val="nextTo"/>
        <c:txPr>
          <a:bodyPr/>
          <a:lstStyle/>
          <a:p>
            <a:pPr>
              <a:defRPr sz="1100"/>
            </a:pPr>
            <a:endParaRPr lang="en-US"/>
          </a:p>
        </c:txPr>
        <c:crossAx val="115666304"/>
        <c:crosses val="autoZero"/>
        <c:auto val="1"/>
        <c:lblAlgn val="ctr"/>
        <c:lblOffset val="100"/>
        <c:noMultiLvlLbl val="0"/>
      </c:catAx>
      <c:valAx>
        <c:axId val="11566630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15664384"/>
        <c:crosses val="autoZero"/>
        <c:crossBetween val="between"/>
        <c:majorUnit val="20"/>
      </c:valAx>
    </c:plotArea>
    <c:legend>
      <c:legendPos val="b"/>
      <c:layout>
        <c:manualLayout>
          <c:xMode val="edge"/>
          <c:yMode val="edge"/>
          <c:x val="4.4718563023223995E-2"/>
          <c:y val="0.83157427730817723"/>
          <c:w val="0.935839210856937"/>
          <c:h val="0.16759128491608116"/>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Sheet1!$A$1:$E$1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Sheet1!$A$2:$E$2</c:f>
              <c:numCache>
                <c:formatCode>General</c:formatCode>
                <c:ptCount val="5"/>
                <c:pt idx="0">
                  <c:v>57.5</c:v>
                </c:pt>
                <c:pt idx="1">
                  <c:v>14.8</c:v>
                </c:pt>
                <c:pt idx="2">
                  <c:v>10.5</c:v>
                </c:pt>
                <c:pt idx="3">
                  <c:v>16.399999999999999</c:v>
                </c:pt>
                <c:pt idx="4">
                  <c:v>0.8</c:v>
                </c:pt>
              </c:numCache>
            </c:numRef>
          </c:val>
        </c:ser>
        <c:dLbls>
          <c:showLegendKey val="0"/>
          <c:showVal val="0"/>
          <c:showCatName val="0"/>
          <c:showSerName val="0"/>
          <c:showPercent val="0"/>
          <c:showBubbleSize val="0"/>
        </c:dLbls>
        <c:gapWidth val="150"/>
        <c:axId val="131897984"/>
        <c:axId val="119087488"/>
      </c:barChart>
      <c:catAx>
        <c:axId val="131897984"/>
        <c:scaling>
          <c:orientation val="minMax"/>
        </c:scaling>
        <c:delete val="0"/>
        <c:axPos val="b"/>
        <c:numFmt formatCode="General" sourceLinked="1"/>
        <c:majorTickMark val="out"/>
        <c:minorTickMark val="none"/>
        <c:tickLblPos val="nextTo"/>
        <c:txPr>
          <a:bodyPr/>
          <a:lstStyle/>
          <a:p>
            <a:pPr>
              <a:defRPr sz="1100"/>
            </a:pPr>
            <a:endParaRPr lang="en-US"/>
          </a:p>
        </c:txPr>
        <c:crossAx val="119087488"/>
        <c:crosses val="autoZero"/>
        <c:auto val="1"/>
        <c:lblAlgn val="ctr"/>
        <c:lblOffset val="100"/>
        <c:noMultiLvlLbl val="0"/>
      </c:catAx>
      <c:valAx>
        <c:axId val="119087488"/>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1897984"/>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Sheet1!$B$2:$F$2</c:f>
              <c:numCache>
                <c:formatCode>General</c:formatCode>
                <c:ptCount val="5"/>
                <c:pt idx="0">
                  <c:v>63.4</c:v>
                </c:pt>
                <c:pt idx="1">
                  <c:v>1.8</c:v>
                </c:pt>
                <c:pt idx="2" formatCode="0.0">
                  <c:v>10.3</c:v>
                </c:pt>
                <c:pt idx="3" formatCode="0.0">
                  <c:v>24.1</c:v>
                </c:pt>
                <c:pt idx="4">
                  <c:v>0.3</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Sheet1!$B$3:$F$3</c:f>
              <c:numCache>
                <c:formatCode>General</c:formatCode>
                <c:ptCount val="5"/>
                <c:pt idx="0">
                  <c:v>59.6</c:v>
                </c:pt>
                <c:pt idx="1">
                  <c:v>9.4</c:v>
                </c:pt>
                <c:pt idx="2" formatCode="0.0">
                  <c:v>12.8</c:v>
                </c:pt>
                <c:pt idx="3" formatCode="0.0">
                  <c:v>17.100000000000001</c:v>
                </c:pt>
                <c:pt idx="4">
                  <c:v>1</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Sheet1!$B$4:$F$4</c:f>
              <c:numCache>
                <c:formatCode>General</c:formatCode>
                <c:ptCount val="5"/>
                <c:pt idx="0">
                  <c:v>40.200000000000003</c:v>
                </c:pt>
                <c:pt idx="1">
                  <c:v>55.8</c:v>
                </c:pt>
                <c:pt idx="2" formatCode="0.0">
                  <c:v>1.3</c:v>
                </c:pt>
                <c:pt idx="3" formatCode="0.0">
                  <c:v>2.1</c:v>
                </c:pt>
                <c:pt idx="4">
                  <c:v>0.6</c:v>
                </c:pt>
              </c:numCache>
            </c:numRef>
          </c:val>
        </c:ser>
        <c:dLbls>
          <c:showLegendKey val="0"/>
          <c:showVal val="0"/>
          <c:showCatName val="0"/>
          <c:showSerName val="0"/>
          <c:showPercent val="0"/>
          <c:showBubbleSize val="0"/>
        </c:dLbls>
        <c:gapWidth val="150"/>
        <c:axId val="132201088"/>
        <c:axId val="132219264"/>
      </c:barChart>
      <c:catAx>
        <c:axId val="132201088"/>
        <c:scaling>
          <c:orientation val="minMax"/>
        </c:scaling>
        <c:delete val="0"/>
        <c:axPos val="b"/>
        <c:numFmt formatCode="General" sourceLinked="1"/>
        <c:majorTickMark val="out"/>
        <c:minorTickMark val="none"/>
        <c:tickLblPos val="nextTo"/>
        <c:txPr>
          <a:bodyPr/>
          <a:lstStyle/>
          <a:p>
            <a:pPr>
              <a:defRPr sz="1100"/>
            </a:pPr>
            <a:endParaRPr lang="en-US"/>
          </a:p>
        </c:txPr>
        <c:crossAx val="132219264"/>
        <c:crosses val="autoZero"/>
        <c:auto val="1"/>
        <c:lblAlgn val="ctr"/>
        <c:lblOffset val="100"/>
        <c:noMultiLvlLbl val="0"/>
      </c:catAx>
      <c:valAx>
        <c:axId val="13221926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2201088"/>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Sheet1!$B$2:$F$2</c:f>
              <c:numCache>
                <c:formatCode>General</c:formatCode>
                <c:ptCount val="5"/>
                <c:pt idx="0">
                  <c:v>56.7</c:v>
                </c:pt>
                <c:pt idx="1">
                  <c:v>15.6</c:v>
                </c:pt>
                <c:pt idx="2">
                  <c:v>10.5</c:v>
                </c:pt>
                <c:pt idx="3">
                  <c:v>16.600000000000001</c:v>
                </c:pt>
                <c:pt idx="4">
                  <c:v>0.6</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Sheet1!$B$3:$F$3</c:f>
              <c:numCache>
                <c:formatCode>General</c:formatCode>
                <c:ptCount val="5"/>
                <c:pt idx="0">
                  <c:v>58.4</c:v>
                </c:pt>
                <c:pt idx="1">
                  <c:v>13.8</c:v>
                </c:pt>
                <c:pt idx="2">
                  <c:v>10.6</c:v>
                </c:pt>
                <c:pt idx="3">
                  <c:v>16.2</c:v>
                </c:pt>
                <c:pt idx="4">
                  <c:v>1</c:v>
                </c:pt>
              </c:numCache>
            </c:numRef>
          </c:val>
        </c:ser>
        <c:dLbls>
          <c:showLegendKey val="0"/>
          <c:showVal val="0"/>
          <c:showCatName val="0"/>
          <c:showSerName val="0"/>
          <c:showPercent val="0"/>
          <c:showBubbleSize val="0"/>
        </c:dLbls>
        <c:gapWidth val="150"/>
        <c:axId val="142421376"/>
        <c:axId val="142431360"/>
      </c:barChart>
      <c:catAx>
        <c:axId val="142421376"/>
        <c:scaling>
          <c:orientation val="minMax"/>
        </c:scaling>
        <c:delete val="0"/>
        <c:axPos val="b"/>
        <c:numFmt formatCode="General" sourceLinked="1"/>
        <c:majorTickMark val="out"/>
        <c:minorTickMark val="none"/>
        <c:tickLblPos val="nextTo"/>
        <c:txPr>
          <a:bodyPr/>
          <a:lstStyle/>
          <a:p>
            <a:pPr>
              <a:defRPr sz="1100"/>
            </a:pPr>
            <a:endParaRPr lang="en-US"/>
          </a:p>
        </c:txPr>
        <c:crossAx val="142431360"/>
        <c:crosses val="autoZero"/>
        <c:auto val="1"/>
        <c:lblAlgn val="ctr"/>
        <c:lblOffset val="100"/>
        <c:noMultiLvlLbl val="0"/>
      </c:catAx>
      <c:valAx>
        <c:axId val="14243136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42421376"/>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Sheet1!$B$2:$F$2</c:f>
              <c:numCache>
                <c:formatCode>General</c:formatCode>
                <c:ptCount val="5"/>
                <c:pt idx="0">
                  <c:v>62.2</c:v>
                </c:pt>
                <c:pt idx="1">
                  <c:v>15.6</c:v>
                </c:pt>
                <c:pt idx="2">
                  <c:v>9.9</c:v>
                </c:pt>
                <c:pt idx="3">
                  <c:v>11.6</c:v>
                </c:pt>
                <c:pt idx="4">
                  <c:v>0.8</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Sheet1!$B$3:$F$3</c:f>
              <c:numCache>
                <c:formatCode>General</c:formatCode>
                <c:ptCount val="5"/>
                <c:pt idx="0">
                  <c:v>48.7</c:v>
                </c:pt>
                <c:pt idx="1">
                  <c:v>15.8</c:v>
                </c:pt>
                <c:pt idx="2">
                  <c:v>12.4</c:v>
                </c:pt>
                <c:pt idx="3">
                  <c:v>22.9</c:v>
                </c:pt>
                <c:pt idx="4">
                  <c:v>0.2</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Sheet1!$B$4:$F$4</c:f>
              <c:numCache>
                <c:formatCode>General</c:formatCode>
                <c:ptCount val="5"/>
                <c:pt idx="0">
                  <c:v>57.7</c:v>
                </c:pt>
                <c:pt idx="1">
                  <c:v>8.6</c:v>
                </c:pt>
                <c:pt idx="2">
                  <c:v>12.8</c:v>
                </c:pt>
                <c:pt idx="3">
                  <c:v>18.2</c:v>
                </c:pt>
                <c:pt idx="4">
                  <c:v>2.6</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Sheet1!$B$5:$F$5</c:f>
              <c:numCache>
                <c:formatCode>General</c:formatCode>
                <c:ptCount val="5"/>
                <c:pt idx="0">
                  <c:v>30.5</c:v>
                </c:pt>
                <c:pt idx="1">
                  <c:v>11.6</c:v>
                </c:pt>
                <c:pt idx="2">
                  <c:v>12.7</c:v>
                </c:pt>
                <c:pt idx="3">
                  <c:v>45.1</c:v>
                </c:pt>
                <c:pt idx="4">
                  <c:v>0</c:v>
                </c:pt>
              </c:numCache>
            </c:numRef>
          </c:val>
        </c:ser>
        <c:dLbls>
          <c:showLegendKey val="0"/>
          <c:showVal val="0"/>
          <c:showCatName val="0"/>
          <c:showSerName val="0"/>
          <c:showPercent val="0"/>
          <c:showBubbleSize val="0"/>
        </c:dLbls>
        <c:gapWidth val="75"/>
        <c:axId val="132807680"/>
        <c:axId val="132854912"/>
      </c:barChart>
      <c:catAx>
        <c:axId val="132807680"/>
        <c:scaling>
          <c:orientation val="minMax"/>
        </c:scaling>
        <c:delete val="0"/>
        <c:axPos val="b"/>
        <c:numFmt formatCode="General" sourceLinked="1"/>
        <c:majorTickMark val="out"/>
        <c:minorTickMark val="none"/>
        <c:tickLblPos val="nextTo"/>
        <c:txPr>
          <a:bodyPr/>
          <a:lstStyle/>
          <a:p>
            <a:pPr>
              <a:defRPr sz="1100"/>
            </a:pPr>
            <a:endParaRPr lang="en-US"/>
          </a:p>
        </c:txPr>
        <c:crossAx val="132854912"/>
        <c:crosses val="autoZero"/>
        <c:auto val="1"/>
        <c:lblAlgn val="ctr"/>
        <c:lblOffset val="100"/>
        <c:noMultiLvlLbl val="0"/>
      </c:catAx>
      <c:valAx>
        <c:axId val="132854912"/>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32807680"/>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6627554743098241"/>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Sheet1!$B$2:$F$2</c:f>
              <c:numCache>
                <c:formatCode>0.0</c:formatCode>
                <c:ptCount val="5"/>
                <c:pt idx="0">
                  <c:v>16.2</c:v>
                </c:pt>
                <c:pt idx="1">
                  <c:v>25.9</c:v>
                </c:pt>
                <c:pt idx="2" formatCode="General">
                  <c:v>14.6</c:v>
                </c:pt>
                <c:pt idx="3">
                  <c:v>42.2</c:v>
                </c:pt>
                <c:pt idx="4" formatCode="General">
                  <c:v>1.1000000000000001</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Sheet1!$B$3:$F$3</c:f>
              <c:numCache>
                <c:formatCode>0.0</c:formatCode>
                <c:ptCount val="5"/>
                <c:pt idx="0">
                  <c:v>46.1</c:v>
                </c:pt>
                <c:pt idx="1">
                  <c:v>19.899999999999999</c:v>
                </c:pt>
                <c:pt idx="2" formatCode="General">
                  <c:v>15.2</c:v>
                </c:pt>
                <c:pt idx="3">
                  <c:v>17.5</c:v>
                </c:pt>
                <c:pt idx="4" formatCode="General">
                  <c:v>1.2</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Sheet1!$B$4:$F$4</c:f>
              <c:numCache>
                <c:formatCode>0.0</c:formatCode>
                <c:ptCount val="5"/>
                <c:pt idx="0">
                  <c:v>75.7</c:v>
                </c:pt>
                <c:pt idx="1">
                  <c:v>9.4</c:v>
                </c:pt>
                <c:pt idx="2" formatCode="General">
                  <c:v>8.5</c:v>
                </c:pt>
                <c:pt idx="3">
                  <c:v>5.3</c:v>
                </c:pt>
                <c:pt idx="4" formatCode="General">
                  <c:v>1</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Sheet1!$B$5:$F$5</c:f>
              <c:numCache>
                <c:formatCode>0.0</c:formatCode>
                <c:ptCount val="5"/>
                <c:pt idx="0">
                  <c:v>85.8</c:v>
                </c:pt>
                <c:pt idx="1">
                  <c:v>6</c:v>
                </c:pt>
                <c:pt idx="2" formatCode="General">
                  <c:v>5.6</c:v>
                </c:pt>
                <c:pt idx="3">
                  <c:v>2.2999999999999998</c:v>
                </c:pt>
                <c:pt idx="4" formatCode="General">
                  <c:v>0.3</c:v>
                </c:pt>
              </c:numCache>
            </c:numRef>
          </c:val>
        </c:ser>
        <c:dLbls>
          <c:showLegendKey val="0"/>
          <c:showVal val="0"/>
          <c:showCatName val="0"/>
          <c:showSerName val="0"/>
          <c:showPercent val="0"/>
          <c:showBubbleSize val="0"/>
        </c:dLbls>
        <c:gapWidth val="75"/>
        <c:axId val="133081344"/>
        <c:axId val="142466432"/>
      </c:barChart>
      <c:catAx>
        <c:axId val="133081344"/>
        <c:scaling>
          <c:orientation val="minMax"/>
        </c:scaling>
        <c:delete val="0"/>
        <c:axPos val="b"/>
        <c:numFmt formatCode="General" sourceLinked="1"/>
        <c:majorTickMark val="out"/>
        <c:minorTickMark val="none"/>
        <c:tickLblPos val="nextTo"/>
        <c:txPr>
          <a:bodyPr/>
          <a:lstStyle/>
          <a:p>
            <a:pPr>
              <a:defRPr sz="1100"/>
            </a:pPr>
            <a:endParaRPr lang="en-US"/>
          </a:p>
        </c:txPr>
        <c:crossAx val="142466432"/>
        <c:crosses val="autoZero"/>
        <c:auto val="1"/>
        <c:lblAlgn val="ctr"/>
        <c:lblOffset val="100"/>
        <c:noMultiLvlLbl val="0"/>
      </c:catAx>
      <c:valAx>
        <c:axId val="142466432"/>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33081344"/>
        <c:crosses val="autoZero"/>
        <c:crossBetween val="between"/>
        <c:majorUnit val="20"/>
      </c:valAx>
    </c:plotArea>
    <c:legend>
      <c:legendPos val="b"/>
      <c:layout>
        <c:manualLayout>
          <c:xMode val="edge"/>
          <c:yMode val="edge"/>
          <c:x val="4.4718563023224002E-2"/>
          <c:y val="0.834982954412131"/>
          <c:w val="0.935839210856937"/>
          <c:h val="0.14373101157267501"/>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Sheet1!$A$2</c:f>
              <c:strCache>
                <c:ptCount val="1"/>
              </c:strCache>
            </c:strRef>
          </c:tx>
          <c:spPr>
            <a:solidFill>
              <a:schemeClr val="accent1">
                <a:lumMod val="50000"/>
              </a:schemeClr>
            </a:solidFill>
          </c:spPr>
          <c:dPt>
            <c:idx val="0"/>
            <c:bubble3D val="0"/>
            <c:spPr>
              <a:solidFill>
                <a:schemeClr val="accent1">
                  <a:lumMod val="60000"/>
                  <a:lumOff val="40000"/>
                </a:schemeClr>
              </a:solidFill>
            </c:spPr>
          </c:dPt>
          <c:dLbls>
            <c:dLbl>
              <c:idx val="1"/>
              <c:layout>
                <c:manualLayout>
                  <c:x val="-7.1090047393364955E-2"/>
                  <c:y val="-6.0310429709716597E-2"/>
                </c:manualLayout>
              </c:layout>
              <c:dLblPos val="bestFit"/>
              <c:showLegendKey val="0"/>
              <c:showVal val="1"/>
              <c:showCatName val="1"/>
              <c:showSerName val="0"/>
              <c:showPercent val="0"/>
              <c:showBubbleSize val="0"/>
              <c:extLst>
                <c:ext xmlns:c15="http://schemas.microsoft.com/office/drawing/2012/chart" uri="{CE6537A1-D6FC-4f65-9D91-7224C49458BB}">
                  <c15:layout/>
                </c:ext>
              </c:extLst>
            </c:dLbl>
            <c:numFmt formatCode="0.0&quot;%&quot;" sourceLinked="0"/>
            <c:spPr>
              <a:noFill/>
              <a:ln>
                <a:noFill/>
              </a:ln>
              <a:effectLst/>
            </c:spPr>
            <c:dLblPos val="outEnd"/>
            <c:showLegendKey val="0"/>
            <c:showVal val="1"/>
            <c:showCatName val="1"/>
            <c:showSerName val="0"/>
            <c:showPercent val="0"/>
            <c:showBubbleSize val="0"/>
            <c:showLeaderLines val="0"/>
            <c:extLst>
              <c:ext xmlns:c15="http://schemas.microsoft.com/office/drawing/2012/chart" uri="{CE6537A1-D6FC-4f65-9D91-7224C49458BB}">
                <c15:layout/>
              </c:ext>
            </c:extLst>
          </c:dLbls>
          <c:cat>
            <c:strRef>
              <c:f>Sheet1!$B$1:$C$1</c:f>
              <c:strCache>
                <c:ptCount val="2"/>
                <c:pt idx="0">
                  <c:v>With private long-term care insurance</c:v>
                </c:pt>
                <c:pt idx="1">
                  <c:v>Without private long-term care insurance</c:v>
                </c:pt>
              </c:strCache>
            </c:strRef>
          </c:cat>
          <c:val>
            <c:numRef>
              <c:f>Sheet1!$B$2:$C$2</c:f>
              <c:numCache>
                <c:formatCode>General</c:formatCode>
                <c:ptCount val="2"/>
                <c:pt idx="0">
                  <c:v>13.2</c:v>
                </c:pt>
                <c:pt idx="1">
                  <c:v>86.8</c:v>
                </c:pt>
              </c:numCache>
            </c:numRef>
          </c:val>
        </c:ser>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2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All Adults</c:v>
                </c:pt>
              </c:strCache>
            </c:strRef>
          </c:tx>
          <c:spPr>
            <a:solidFill>
              <a:schemeClr val="accent1"/>
            </a:solidFill>
            <a:ln>
              <a:solidFill>
                <a:schemeClr val="accent1"/>
              </a:solidFill>
            </a:ln>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Sheet1!$A$2:$A$6</c:f>
              <c:strCache>
                <c:ptCount val="5"/>
                <c:pt idx="0">
                  <c:v>Costs too much</c:v>
                </c:pt>
                <c:pt idx="1">
                  <c:v>Do not need</c:v>
                </c:pt>
                <c:pt idx="2">
                  <c:v>Have not considered</c:v>
                </c:pt>
                <c:pt idx="3">
                  <c:v>Medicare will cover</c:v>
                </c:pt>
                <c:pt idx="4">
                  <c:v>Medicaid will cover</c:v>
                </c:pt>
              </c:strCache>
            </c:strRef>
          </c:cat>
          <c:val>
            <c:numRef>
              <c:f>Sheet1!$B$2:$B$6</c:f>
              <c:numCache>
                <c:formatCode>General</c:formatCode>
                <c:ptCount val="5"/>
                <c:pt idx="0">
                  <c:v>46.9</c:v>
                </c:pt>
                <c:pt idx="1">
                  <c:v>17.8</c:v>
                </c:pt>
                <c:pt idx="2">
                  <c:v>13.8</c:v>
                </c:pt>
                <c:pt idx="3">
                  <c:v>2.6</c:v>
                </c:pt>
                <c:pt idx="4" formatCode="0.0">
                  <c:v>1</c:v>
                </c:pt>
              </c:numCache>
            </c:numRef>
          </c:val>
        </c:ser>
        <c:dLbls>
          <c:dLblPos val="outEnd"/>
          <c:showLegendKey val="0"/>
          <c:showVal val="1"/>
          <c:showCatName val="0"/>
          <c:showSerName val="0"/>
          <c:showPercent val="0"/>
          <c:showBubbleSize val="0"/>
        </c:dLbls>
        <c:gapWidth val="75"/>
        <c:axId val="133849856"/>
        <c:axId val="133852544"/>
      </c:barChart>
      <c:catAx>
        <c:axId val="133849856"/>
        <c:scaling>
          <c:orientation val="minMax"/>
        </c:scaling>
        <c:delete val="0"/>
        <c:axPos val="b"/>
        <c:numFmt formatCode="General" sourceLinked="1"/>
        <c:majorTickMark val="out"/>
        <c:minorTickMark val="none"/>
        <c:tickLblPos val="nextTo"/>
        <c:crossAx val="133852544"/>
        <c:crosses val="autoZero"/>
        <c:auto val="1"/>
        <c:lblAlgn val="ctr"/>
        <c:lblOffset val="100"/>
        <c:noMultiLvlLbl val="0"/>
      </c:catAx>
      <c:valAx>
        <c:axId val="133852544"/>
        <c:scaling>
          <c:orientation val="minMax"/>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33849856"/>
        <c:crosses val="autoZero"/>
        <c:crossBetween val="between"/>
        <c:majorUnit val="10"/>
      </c:valAx>
    </c:plotArea>
    <c:plotVisOnly val="1"/>
    <c:dispBlanksAs val="gap"/>
    <c:showDLblsOverMax val="0"/>
  </c:chart>
  <c:txPr>
    <a:bodyPr/>
    <a:lstStyle/>
    <a:p>
      <a:pPr>
        <a:defRPr sz="12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Sheet1!$A$2</c:f>
              <c:strCache>
                <c:ptCount val="1"/>
                <c:pt idx="0">
                  <c:v>Had a usual source of care (excluding the emergency department) (MHIS 2008-2011)</c:v>
                </c:pt>
              </c:strCache>
            </c:strRef>
          </c:tx>
          <c:marker>
            <c:symbol val="square"/>
            <c:size val="7"/>
          </c:marker>
          <c:dPt>
            <c:idx val="6"/>
            <c:bubble3D val="0"/>
          </c:dPt>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Sheet1!$B$1:$I$1</c:f>
              <c:strCache>
                <c:ptCount val="8"/>
                <c:pt idx="0">
                  <c:v>2008</c:v>
                </c:pt>
                <c:pt idx="1">
                  <c:v>2009</c:v>
                </c:pt>
                <c:pt idx="2">
                  <c:v>2010</c:v>
                </c:pt>
                <c:pt idx="3">
                  <c:v>2011</c:v>
                </c:pt>
                <c:pt idx="4">
                  <c:v>2012</c:v>
                </c:pt>
                <c:pt idx="5">
                  <c:v>2013</c:v>
                </c:pt>
                <c:pt idx="6">
                  <c:v>2014</c:v>
                </c:pt>
                <c:pt idx="7">
                  <c:v>2015</c:v>
                </c:pt>
              </c:strCache>
            </c:strRef>
          </c:cat>
          <c:val>
            <c:numRef>
              <c:f>Sheet1!$B$2:$I$2</c:f>
              <c:numCache>
                <c:formatCode>0.0</c:formatCode>
                <c:ptCount val="8"/>
                <c:pt idx="0" formatCode="General">
                  <c:v>91.9</c:v>
                </c:pt>
                <c:pt idx="1">
                  <c:v>91</c:v>
                </c:pt>
                <c:pt idx="2" formatCode="General">
                  <c:v>92.9</c:v>
                </c:pt>
                <c:pt idx="3" formatCode="General">
                  <c:v>90.9</c:v>
                </c:pt>
              </c:numCache>
            </c:numRef>
          </c:val>
          <c:smooth val="0"/>
        </c:ser>
        <c:ser>
          <c:idx val="1"/>
          <c:order val="1"/>
          <c:tx>
            <c:strRef>
              <c:f>Sheet1!$A$3</c:f>
              <c:strCache>
                <c:ptCount val="1"/>
                <c:pt idx="0">
                  <c:v>Had a usual source of care (excluding the emergency department) (MHIS 2014-2015)</c:v>
                </c:pt>
              </c:strCache>
            </c:strRef>
          </c:tx>
          <c:spPr>
            <a:ln>
              <a:solidFill>
                <a:srgbClr val="009977"/>
              </a:solidFill>
            </a:ln>
          </c:spPr>
          <c:marker>
            <c:symbol val="square"/>
            <c:size val="7"/>
            <c:spPr>
              <a:solidFill>
                <a:srgbClr val="009977"/>
              </a:solidFill>
              <a:ln>
                <a:solidFill>
                  <a:srgbClr val="009977"/>
                </a:solidFill>
              </a:ln>
            </c:spPr>
          </c:marker>
          <c:dPt>
            <c:idx val="6"/>
            <c:bubble3D val="0"/>
          </c:dPt>
          <c:dLbls>
            <c:numFmt formatCode="#,##0.0" sourceLinked="0"/>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Sheet1!$B$1:$I$1</c:f>
              <c:strCache>
                <c:ptCount val="8"/>
                <c:pt idx="0">
                  <c:v>2008</c:v>
                </c:pt>
                <c:pt idx="1">
                  <c:v>2009</c:v>
                </c:pt>
                <c:pt idx="2">
                  <c:v>2010</c:v>
                </c:pt>
                <c:pt idx="3">
                  <c:v>2011</c:v>
                </c:pt>
                <c:pt idx="4">
                  <c:v>2012</c:v>
                </c:pt>
                <c:pt idx="5">
                  <c:v>2013</c:v>
                </c:pt>
                <c:pt idx="6">
                  <c:v>2014</c:v>
                </c:pt>
                <c:pt idx="7">
                  <c:v>2015</c:v>
                </c:pt>
              </c:strCache>
            </c:strRef>
          </c:cat>
          <c:val>
            <c:numRef>
              <c:f>Sheet1!$B$3:$I$3</c:f>
              <c:numCache>
                <c:formatCode>General</c:formatCode>
                <c:ptCount val="8"/>
                <c:pt idx="6">
                  <c:v>87.7</c:v>
                </c:pt>
                <c:pt idx="7">
                  <c:v>89</c:v>
                </c:pt>
              </c:numCache>
            </c:numRef>
          </c:val>
          <c:smooth val="0"/>
        </c:ser>
        <c:ser>
          <c:idx val="2"/>
          <c:order val="2"/>
          <c:tx>
            <c:strRef>
              <c:f>Sheet1!$A$4</c:f>
              <c:strCache>
                <c:ptCount val="1"/>
                <c:pt idx="0">
                  <c:v>Had a visit to a general doctor or specialist in the past 12 months (MHIS 2008-2011)</c:v>
                </c:pt>
              </c:strCache>
            </c:strRef>
          </c:tx>
          <c:dPt>
            <c:idx val="6"/>
            <c:bubble3D val="0"/>
          </c:dPt>
          <c:dLbls>
            <c:dLbl>
              <c:idx val="0"/>
              <c:layout>
                <c:manualLayout>
                  <c:x val="-3.180890895747035E-2"/>
                  <c:y val="3.9257466864097659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3.1808908957470364E-2"/>
                  <c:y val="2.9701927359842055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3.1808908957470364E-2"/>
                  <c:y val="2.6516747525090187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8649351295543034E-2"/>
                  <c:y val="3.6072287029345791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Sheet1!$B$1:$I$1</c:f>
              <c:strCache>
                <c:ptCount val="8"/>
                <c:pt idx="0">
                  <c:v>2008</c:v>
                </c:pt>
                <c:pt idx="1">
                  <c:v>2009</c:v>
                </c:pt>
                <c:pt idx="2">
                  <c:v>2010</c:v>
                </c:pt>
                <c:pt idx="3">
                  <c:v>2011</c:v>
                </c:pt>
                <c:pt idx="4">
                  <c:v>2012</c:v>
                </c:pt>
                <c:pt idx="5">
                  <c:v>2013</c:v>
                </c:pt>
                <c:pt idx="6">
                  <c:v>2014</c:v>
                </c:pt>
                <c:pt idx="7">
                  <c:v>2015</c:v>
                </c:pt>
              </c:strCache>
            </c:strRef>
          </c:cat>
          <c:val>
            <c:numRef>
              <c:f>Sheet1!$B$4:$I$4</c:f>
              <c:numCache>
                <c:formatCode>0.0</c:formatCode>
                <c:ptCount val="8"/>
                <c:pt idx="0" formatCode="General">
                  <c:v>88.3</c:v>
                </c:pt>
                <c:pt idx="1">
                  <c:v>88</c:v>
                </c:pt>
                <c:pt idx="2" formatCode="General">
                  <c:v>88.1</c:v>
                </c:pt>
                <c:pt idx="3" formatCode="General">
                  <c:v>87.9</c:v>
                </c:pt>
              </c:numCache>
            </c:numRef>
          </c:val>
          <c:smooth val="0"/>
        </c:ser>
        <c:ser>
          <c:idx val="3"/>
          <c:order val="3"/>
          <c:tx>
            <c:strRef>
              <c:f>Sheet1!$A$5</c:f>
              <c:strCache>
                <c:ptCount val="1"/>
                <c:pt idx="0">
                  <c:v>Had a visit to a general doctor or specialist in the past 12 months (MHIS 2014-2015)</c:v>
                </c:pt>
              </c:strCache>
            </c:strRef>
          </c:tx>
          <c:spPr>
            <a:ln>
              <a:solidFill>
                <a:srgbClr val="009977"/>
              </a:solidFill>
            </a:ln>
          </c:spPr>
          <c:marker>
            <c:symbol val="triangle"/>
            <c:size val="7"/>
            <c:spPr>
              <a:solidFill>
                <a:srgbClr val="009977"/>
              </a:solidFill>
              <a:ln>
                <a:solidFill>
                  <a:srgbClr val="009977"/>
                </a:solidFill>
              </a:ln>
            </c:spPr>
          </c:marker>
          <c:dLbls>
            <c:dLbl>
              <c:idx val="6"/>
              <c:layout>
                <c:manualLayout>
                  <c:x val="-3.1808908957470364E-2"/>
                  <c:y val="2.9701927359842055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Sheet1!$B$1:$I$1</c:f>
              <c:strCache>
                <c:ptCount val="8"/>
                <c:pt idx="0">
                  <c:v>2008</c:v>
                </c:pt>
                <c:pt idx="1">
                  <c:v>2009</c:v>
                </c:pt>
                <c:pt idx="2">
                  <c:v>2010</c:v>
                </c:pt>
                <c:pt idx="3">
                  <c:v>2011</c:v>
                </c:pt>
                <c:pt idx="4">
                  <c:v>2012</c:v>
                </c:pt>
                <c:pt idx="5">
                  <c:v>2013</c:v>
                </c:pt>
                <c:pt idx="6">
                  <c:v>2014</c:v>
                </c:pt>
                <c:pt idx="7">
                  <c:v>2015</c:v>
                </c:pt>
              </c:strCache>
            </c:strRef>
          </c:cat>
          <c:val>
            <c:numRef>
              <c:f>Sheet1!$B$5:$I$5</c:f>
              <c:numCache>
                <c:formatCode>General</c:formatCode>
                <c:ptCount val="8"/>
                <c:pt idx="6">
                  <c:v>86.8</c:v>
                </c:pt>
                <c:pt idx="7">
                  <c:v>87.6</c:v>
                </c:pt>
              </c:numCache>
            </c:numRef>
          </c:val>
          <c:smooth val="0"/>
        </c:ser>
        <c:dLbls>
          <c:dLblPos val="t"/>
          <c:showLegendKey val="0"/>
          <c:showVal val="1"/>
          <c:showCatName val="0"/>
          <c:showSerName val="0"/>
          <c:showPercent val="0"/>
          <c:showBubbleSize val="0"/>
        </c:dLbls>
        <c:marker val="1"/>
        <c:smooth val="0"/>
        <c:axId val="133997696"/>
        <c:axId val="133999232"/>
      </c:lineChart>
      <c:catAx>
        <c:axId val="133997696"/>
        <c:scaling>
          <c:orientation val="minMax"/>
        </c:scaling>
        <c:delete val="0"/>
        <c:axPos val="b"/>
        <c:numFmt formatCode="General" sourceLinked="0"/>
        <c:majorTickMark val="out"/>
        <c:minorTickMark val="none"/>
        <c:tickLblPos val="nextTo"/>
        <c:crossAx val="133999232"/>
        <c:crosses val="autoZero"/>
        <c:auto val="1"/>
        <c:lblAlgn val="ctr"/>
        <c:lblOffset val="100"/>
        <c:noMultiLvlLbl val="0"/>
      </c:catAx>
      <c:valAx>
        <c:axId val="133999232"/>
        <c:scaling>
          <c:orientation val="minMax"/>
          <c:max val="100"/>
          <c:min val="50"/>
        </c:scaling>
        <c:delete val="0"/>
        <c:axPos val="l"/>
        <c:majorGridlines/>
        <c:numFmt formatCode="0&quot;%&quot;" sourceLinked="0"/>
        <c:majorTickMark val="out"/>
        <c:minorTickMark val="none"/>
        <c:tickLblPos val="nextTo"/>
        <c:crossAx val="133997696"/>
        <c:crosses val="autoZero"/>
        <c:crossBetween val="between"/>
        <c:majorUnit val="10"/>
        <c:minorUnit val="5"/>
      </c:valAx>
      <c:spPr>
        <a:noFill/>
        <a:ln w="25400">
          <a:noFill/>
        </a:ln>
      </c:spPr>
    </c:plotArea>
    <c:legend>
      <c:legendPos val="b"/>
      <c:layout>
        <c:manualLayout>
          <c:xMode val="edge"/>
          <c:yMode val="edge"/>
          <c:x val="6.2196016967087353E-6"/>
          <c:y val="0.73160997548163931"/>
          <c:w val="0.96207274446144464"/>
          <c:h val="0.26752977516141591"/>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Insured at the time of the survey</c:v>
                </c:pt>
                <c:pt idx="1">
                  <c:v>Insured at any time over the past 12 months</c:v>
                </c:pt>
                <c:pt idx="2">
                  <c:v>Always insured over the past 12 months</c:v>
                </c:pt>
              </c:strCache>
            </c:strRef>
          </c:cat>
          <c:val>
            <c:numRef>
              <c:f>Sheet1!$A$2:$C$2</c:f>
              <c:numCache>
                <c:formatCode>General</c:formatCode>
                <c:ptCount val="3"/>
                <c:pt idx="0">
                  <c:v>96.4</c:v>
                </c:pt>
                <c:pt idx="1">
                  <c:v>98.5</c:v>
                </c:pt>
                <c:pt idx="2">
                  <c:v>92</c:v>
                </c:pt>
              </c:numCache>
            </c:numRef>
          </c:val>
        </c:ser>
        <c:dLbls>
          <c:showLegendKey val="0"/>
          <c:showVal val="0"/>
          <c:showCatName val="0"/>
          <c:showSerName val="0"/>
          <c:showPercent val="0"/>
          <c:showBubbleSize val="0"/>
        </c:dLbls>
        <c:gapWidth val="150"/>
        <c:axId val="32546176"/>
        <c:axId val="32552064"/>
      </c:barChart>
      <c:catAx>
        <c:axId val="32546176"/>
        <c:scaling>
          <c:orientation val="minMax"/>
        </c:scaling>
        <c:delete val="0"/>
        <c:axPos val="b"/>
        <c:numFmt formatCode="General" sourceLinked="1"/>
        <c:majorTickMark val="out"/>
        <c:minorTickMark val="none"/>
        <c:tickLblPos val="nextTo"/>
        <c:txPr>
          <a:bodyPr/>
          <a:lstStyle/>
          <a:p>
            <a:pPr>
              <a:defRPr sz="1100"/>
            </a:pPr>
            <a:endParaRPr lang="en-US"/>
          </a:p>
        </c:txPr>
        <c:crossAx val="32552064"/>
        <c:crosses val="autoZero"/>
        <c:auto val="1"/>
        <c:lblAlgn val="ctr"/>
        <c:lblOffset val="100"/>
        <c:noMultiLvlLbl val="0"/>
      </c:catAx>
      <c:valAx>
        <c:axId val="3255206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2546176"/>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83E-2"/>
          <c:y val="4.3725201211683745E-2"/>
          <c:w val="0.91239591496560557"/>
          <c:h val="0.6879512108457092"/>
        </c:manualLayout>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Sheet1!$A$1:$E$1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Sheet1!$A$2:$E$2</c:f>
              <c:numCache>
                <c:formatCode>General</c:formatCode>
                <c:ptCount val="5"/>
                <c:pt idx="0">
                  <c:v>89</c:v>
                </c:pt>
                <c:pt idx="1">
                  <c:v>87.6</c:v>
                </c:pt>
                <c:pt idx="2">
                  <c:v>37.799999999999997</c:v>
                </c:pt>
                <c:pt idx="3">
                  <c:v>74.2</c:v>
                </c:pt>
                <c:pt idx="4">
                  <c:v>17.899999999999999</c:v>
                </c:pt>
              </c:numCache>
            </c:numRef>
          </c:val>
        </c:ser>
        <c:dLbls>
          <c:showLegendKey val="0"/>
          <c:showVal val="0"/>
          <c:showCatName val="0"/>
          <c:showSerName val="0"/>
          <c:showPercent val="0"/>
          <c:showBubbleSize val="0"/>
        </c:dLbls>
        <c:gapWidth val="150"/>
        <c:axId val="134486272"/>
        <c:axId val="134492160"/>
      </c:barChart>
      <c:catAx>
        <c:axId val="134486272"/>
        <c:scaling>
          <c:orientation val="minMax"/>
        </c:scaling>
        <c:delete val="0"/>
        <c:axPos val="b"/>
        <c:numFmt formatCode="General" sourceLinked="1"/>
        <c:majorTickMark val="out"/>
        <c:minorTickMark val="none"/>
        <c:tickLblPos val="nextTo"/>
        <c:txPr>
          <a:bodyPr/>
          <a:lstStyle/>
          <a:p>
            <a:pPr>
              <a:defRPr sz="1100"/>
            </a:pPr>
            <a:endParaRPr lang="en-US"/>
          </a:p>
        </c:txPr>
        <c:crossAx val="134492160"/>
        <c:crosses val="autoZero"/>
        <c:auto val="1"/>
        <c:lblAlgn val="ctr"/>
        <c:lblOffset val="100"/>
        <c:noMultiLvlLbl val="0"/>
      </c:catAx>
      <c:valAx>
        <c:axId val="13449216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4486272"/>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Sheet1!$B$2:$F$2</c:f>
              <c:numCache>
                <c:formatCode>General</c:formatCode>
                <c:ptCount val="5"/>
                <c:pt idx="0">
                  <c:v>97.8</c:v>
                </c:pt>
                <c:pt idx="1">
                  <c:v>95.6</c:v>
                </c:pt>
                <c:pt idx="2">
                  <c:v>38.4</c:v>
                </c:pt>
                <c:pt idx="3">
                  <c:v>86.2</c:v>
                </c:pt>
                <c:pt idx="4">
                  <c:v>17.899999999999999</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Sheet1!$B$3:$F$3</c:f>
              <c:numCache>
                <c:formatCode>General</c:formatCode>
                <c:ptCount val="5"/>
                <c:pt idx="0">
                  <c:v>84.5</c:v>
                </c:pt>
                <c:pt idx="1">
                  <c:v>83.3</c:v>
                </c:pt>
                <c:pt idx="2">
                  <c:v>37</c:v>
                </c:pt>
                <c:pt idx="3">
                  <c:v>68.3</c:v>
                </c:pt>
                <c:pt idx="4">
                  <c:v>19.899999999999999</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Sheet1!$B$4:$F$4</c:f>
              <c:numCache>
                <c:formatCode>General</c:formatCode>
                <c:ptCount val="5"/>
                <c:pt idx="0">
                  <c:v>95.2</c:v>
                </c:pt>
                <c:pt idx="1">
                  <c:v>94</c:v>
                </c:pt>
                <c:pt idx="2">
                  <c:v>40.299999999999997</c:v>
                </c:pt>
                <c:pt idx="3">
                  <c:v>81.3</c:v>
                </c:pt>
                <c:pt idx="4">
                  <c:v>9.1</c:v>
                </c:pt>
              </c:numCache>
            </c:numRef>
          </c:val>
        </c:ser>
        <c:dLbls>
          <c:showLegendKey val="0"/>
          <c:showVal val="0"/>
          <c:showCatName val="0"/>
          <c:showSerName val="0"/>
          <c:showPercent val="0"/>
          <c:showBubbleSize val="0"/>
        </c:dLbls>
        <c:gapWidth val="150"/>
        <c:axId val="134535424"/>
        <c:axId val="134426624"/>
      </c:barChart>
      <c:catAx>
        <c:axId val="134535424"/>
        <c:scaling>
          <c:orientation val="minMax"/>
        </c:scaling>
        <c:delete val="0"/>
        <c:axPos val="b"/>
        <c:numFmt formatCode="General" sourceLinked="1"/>
        <c:majorTickMark val="out"/>
        <c:minorTickMark val="none"/>
        <c:tickLblPos val="nextTo"/>
        <c:txPr>
          <a:bodyPr/>
          <a:lstStyle/>
          <a:p>
            <a:pPr>
              <a:defRPr sz="1100"/>
            </a:pPr>
            <a:endParaRPr lang="en-US"/>
          </a:p>
        </c:txPr>
        <c:crossAx val="134426624"/>
        <c:crosses val="autoZero"/>
        <c:auto val="1"/>
        <c:lblAlgn val="ctr"/>
        <c:lblOffset val="100"/>
        <c:noMultiLvlLbl val="0"/>
      </c:catAx>
      <c:valAx>
        <c:axId val="13442662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4535424"/>
        <c:crosses val="autoZero"/>
        <c:crossBetween val="between"/>
        <c:majorUnit val="2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Sheet1!$B$2:$F$2</c:f>
              <c:numCache>
                <c:formatCode>General</c:formatCode>
                <c:ptCount val="5"/>
                <c:pt idx="0">
                  <c:v>91.3</c:v>
                </c:pt>
                <c:pt idx="1">
                  <c:v>90.8</c:v>
                </c:pt>
                <c:pt idx="2">
                  <c:v>40.9</c:v>
                </c:pt>
                <c:pt idx="3">
                  <c:v>76.2</c:v>
                </c:pt>
                <c:pt idx="4">
                  <c:v>20.2</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Sheet1!$B$3:$F$3</c:f>
              <c:numCache>
                <c:formatCode>General</c:formatCode>
                <c:ptCount val="5"/>
                <c:pt idx="0">
                  <c:v>86.5</c:v>
                </c:pt>
                <c:pt idx="1">
                  <c:v>84.1</c:v>
                </c:pt>
                <c:pt idx="2">
                  <c:v>34.4</c:v>
                </c:pt>
                <c:pt idx="3">
                  <c:v>72</c:v>
                </c:pt>
                <c:pt idx="4">
                  <c:v>15.4</c:v>
                </c:pt>
              </c:numCache>
            </c:numRef>
          </c:val>
        </c:ser>
        <c:dLbls>
          <c:showLegendKey val="0"/>
          <c:showVal val="0"/>
          <c:showCatName val="0"/>
          <c:showSerName val="0"/>
          <c:showPercent val="0"/>
          <c:showBubbleSize val="0"/>
        </c:dLbls>
        <c:gapWidth val="150"/>
        <c:axId val="134894720"/>
        <c:axId val="134896256"/>
      </c:barChart>
      <c:catAx>
        <c:axId val="134894720"/>
        <c:scaling>
          <c:orientation val="minMax"/>
        </c:scaling>
        <c:delete val="0"/>
        <c:axPos val="b"/>
        <c:numFmt formatCode="General" sourceLinked="1"/>
        <c:majorTickMark val="out"/>
        <c:minorTickMark val="none"/>
        <c:tickLblPos val="nextTo"/>
        <c:txPr>
          <a:bodyPr/>
          <a:lstStyle/>
          <a:p>
            <a:pPr>
              <a:defRPr sz="1100"/>
            </a:pPr>
            <a:endParaRPr lang="en-US"/>
          </a:p>
        </c:txPr>
        <c:crossAx val="134896256"/>
        <c:crosses val="autoZero"/>
        <c:auto val="1"/>
        <c:lblAlgn val="ctr"/>
        <c:lblOffset val="100"/>
        <c:noMultiLvlLbl val="0"/>
      </c:catAx>
      <c:valAx>
        <c:axId val="134896256"/>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4894720"/>
        <c:crosses val="autoZero"/>
        <c:crossBetween val="between"/>
        <c:majorUnit val="2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Sheet1!$B$2:$F$2</c:f>
              <c:numCache>
                <c:formatCode>General</c:formatCode>
                <c:ptCount val="5"/>
                <c:pt idx="0">
                  <c:v>90.5</c:v>
                </c:pt>
                <c:pt idx="1">
                  <c:v>88.9</c:v>
                </c:pt>
                <c:pt idx="2">
                  <c:v>37.4</c:v>
                </c:pt>
                <c:pt idx="3">
                  <c:v>74.5</c:v>
                </c:pt>
                <c:pt idx="4">
                  <c:v>17.899999999999999</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Sheet1!$B$3:$F$3</c:f>
              <c:numCache>
                <c:formatCode>General</c:formatCode>
                <c:ptCount val="5"/>
                <c:pt idx="0">
                  <c:v>88</c:v>
                </c:pt>
                <c:pt idx="1">
                  <c:v>84.5</c:v>
                </c:pt>
                <c:pt idx="2">
                  <c:v>41.8</c:v>
                </c:pt>
                <c:pt idx="3">
                  <c:v>73.900000000000006</c:v>
                </c:pt>
                <c:pt idx="4">
                  <c:v>17.399999999999999</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Sheet1!$B$4:$F$4</c:f>
              <c:numCache>
                <c:formatCode>General</c:formatCode>
                <c:ptCount val="5"/>
                <c:pt idx="0">
                  <c:v>84.3</c:v>
                </c:pt>
                <c:pt idx="1">
                  <c:v>82</c:v>
                </c:pt>
                <c:pt idx="2">
                  <c:v>36.700000000000003</c:v>
                </c:pt>
                <c:pt idx="3">
                  <c:v>70.599999999999994</c:v>
                </c:pt>
                <c:pt idx="4">
                  <c:v>15.5</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Sheet1!$B$5:$F$5</c:f>
              <c:numCache>
                <c:formatCode>General</c:formatCode>
                <c:ptCount val="5"/>
                <c:pt idx="0">
                  <c:v>81.8</c:v>
                </c:pt>
                <c:pt idx="1">
                  <c:v>83.2</c:v>
                </c:pt>
                <c:pt idx="2">
                  <c:v>38.700000000000003</c:v>
                </c:pt>
                <c:pt idx="3">
                  <c:v>73.900000000000006</c:v>
                </c:pt>
                <c:pt idx="4">
                  <c:v>19.399999999999999</c:v>
                </c:pt>
              </c:numCache>
            </c:numRef>
          </c:val>
        </c:ser>
        <c:dLbls>
          <c:dLblPos val="outEnd"/>
          <c:showLegendKey val="0"/>
          <c:showVal val="1"/>
          <c:showCatName val="0"/>
          <c:showSerName val="0"/>
          <c:showPercent val="0"/>
          <c:showBubbleSize val="0"/>
        </c:dLbls>
        <c:gapWidth val="75"/>
        <c:axId val="134568960"/>
        <c:axId val="134570752"/>
      </c:barChart>
      <c:catAx>
        <c:axId val="134568960"/>
        <c:scaling>
          <c:orientation val="minMax"/>
        </c:scaling>
        <c:delete val="0"/>
        <c:axPos val="b"/>
        <c:numFmt formatCode="General" sourceLinked="1"/>
        <c:majorTickMark val="out"/>
        <c:minorTickMark val="none"/>
        <c:tickLblPos val="nextTo"/>
        <c:txPr>
          <a:bodyPr/>
          <a:lstStyle/>
          <a:p>
            <a:pPr>
              <a:defRPr sz="1100"/>
            </a:pPr>
            <a:endParaRPr lang="en-US"/>
          </a:p>
        </c:txPr>
        <c:crossAx val="134570752"/>
        <c:crosses val="autoZero"/>
        <c:auto val="1"/>
        <c:lblAlgn val="ctr"/>
        <c:lblOffset val="100"/>
        <c:noMultiLvlLbl val="0"/>
      </c:catAx>
      <c:valAx>
        <c:axId val="134570752"/>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4568960"/>
        <c:crosses val="autoZero"/>
        <c:crossBetween val="between"/>
        <c:majorUnit val="2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8046623677444498"/>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Sheet1!$B$2:$F$2</c:f>
              <c:numCache>
                <c:formatCode>0.0</c:formatCode>
                <c:ptCount val="5"/>
                <c:pt idx="0">
                  <c:v>82.4</c:v>
                </c:pt>
                <c:pt idx="1">
                  <c:v>83.7</c:v>
                </c:pt>
                <c:pt idx="2">
                  <c:v>43.9</c:v>
                </c:pt>
                <c:pt idx="3" formatCode="General">
                  <c:v>70</c:v>
                </c:pt>
                <c:pt idx="4" formatCode="General">
                  <c:v>28.6</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Sheet1!$B$3:$F$3</c:f>
              <c:numCache>
                <c:formatCode>0.0</c:formatCode>
                <c:ptCount val="5"/>
                <c:pt idx="0">
                  <c:v>86.8</c:v>
                </c:pt>
                <c:pt idx="1">
                  <c:v>86.3</c:v>
                </c:pt>
                <c:pt idx="2">
                  <c:v>40.1</c:v>
                </c:pt>
                <c:pt idx="3" formatCode="General">
                  <c:v>73.900000000000006</c:v>
                </c:pt>
                <c:pt idx="4" formatCode="General">
                  <c:v>16.899999999999999</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Sheet1!$B$4:$F$4</c:f>
              <c:numCache>
                <c:formatCode>0.0</c:formatCode>
                <c:ptCount val="5"/>
                <c:pt idx="0">
                  <c:v>95.1</c:v>
                </c:pt>
                <c:pt idx="1">
                  <c:v>85.4</c:v>
                </c:pt>
                <c:pt idx="2">
                  <c:v>33.299999999999997</c:v>
                </c:pt>
                <c:pt idx="3" formatCode="General">
                  <c:v>74</c:v>
                </c:pt>
                <c:pt idx="4" formatCode="General">
                  <c:v>13.5</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Had a usual source of care (excluding the emergency department)</c:v>
                </c:pt>
                <c:pt idx="1">
                  <c:v>Had a visit to a general doctor or specialist in the past 12 months</c:v>
                </c:pt>
                <c:pt idx="2">
                  <c:v>Had a visit to a physician's assistant, nurse practitioner or midwife in the past 12 months</c:v>
                </c:pt>
                <c:pt idx="3">
                  <c:v>Had a preventive care visit in the past 12 months</c:v>
                </c:pt>
                <c:pt idx="4">
                  <c:v>Had a mental health care visit in the past 12 months</c:v>
                </c:pt>
              </c:strCache>
            </c:strRef>
          </c:cat>
          <c:val>
            <c:numRef>
              <c:f>Sheet1!$B$5:$F$5</c:f>
              <c:numCache>
                <c:formatCode>0.0</c:formatCode>
                <c:ptCount val="5"/>
                <c:pt idx="0">
                  <c:v>93.1</c:v>
                </c:pt>
                <c:pt idx="1">
                  <c:v>91.7</c:v>
                </c:pt>
                <c:pt idx="2">
                  <c:v>33.5</c:v>
                </c:pt>
                <c:pt idx="3" formatCode="General">
                  <c:v>77.2</c:v>
                </c:pt>
                <c:pt idx="4" formatCode="General">
                  <c:v>12.6</c:v>
                </c:pt>
              </c:numCache>
            </c:numRef>
          </c:val>
        </c:ser>
        <c:dLbls>
          <c:dLblPos val="outEnd"/>
          <c:showLegendKey val="0"/>
          <c:showVal val="1"/>
          <c:showCatName val="0"/>
          <c:showSerName val="0"/>
          <c:showPercent val="0"/>
          <c:showBubbleSize val="0"/>
        </c:dLbls>
        <c:gapWidth val="75"/>
        <c:axId val="134972544"/>
        <c:axId val="134974080"/>
      </c:barChart>
      <c:catAx>
        <c:axId val="134972544"/>
        <c:scaling>
          <c:orientation val="minMax"/>
        </c:scaling>
        <c:delete val="0"/>
        <c:axPos val="b"/>
        <c:numFmt formatCode="General" sourceLinked="1"/>
        <c:majorTickMark val="out"/>
        <c:minorTickMark val="none"/>
        <c:tickLblPos val="nextTo"/>
        <c:txPr>
          <a:bodyPr/>
          <a:lstStyle/>
          <a:p>
            <a:pPr>
              <a:defRPr sz="1100"/>
            </a:pPr>
            <a:endParaRPr lang="en-US"/>
          </a:p>
        </c:txPr>
        <c:crossAx val="134974080"/>
        <c:crosses val="autoZero"/>
        <c:auto val="1"/>
        <c:lblAlgn val="ctr"/>
        <c:lblOffset val="100"/>
        <c:noMultiLvlLbl val="0"/>
      </c:catAx>
      <c:valAx>
        <c:axId val="13497408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4972544"/>
        <c:crosses val="autoZero"/>
        <c:crossBetween val="between"/>
        <c:majorUnit val="20"/>
      </c:valAx>
    </c:plotArea>
    <c:legend>
      <c:legendPos val="b"/>
      <c:layout>
        <c:manualLayout>
          <c:xMode val="edge"/>
          <c:yMode val="edge"/>
          <c:x val="4.4718563023224002E-2"/>
          <c:y val="0.8647473726368835"/>
          <c:w val="0.82288639275540798"/>
          <c:h val="0.12266669999859381"/>
        </c:manualLayout>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Sheet1!$A$2:$C$2</c:f>
              <c:numCache>
                <c:formatCode>General</c:formatCode>
                <c:ptCount val="3"/>
                <c:pt idx="0">
                  <c:v>14</c:v>
                </c:pt>
                <c:pt idx="1">
                  <c:v>14</c:v>
                </c:pt>
                <c:pt idx="2">
                  <c:v>20.9</c:v>
                </c:pt>
              </c:numCache>
            </c:numRef>
          </c:val>
        </c:ser>
        <c:dLbls>
          <c:showLegendKey val="0"/>
          <c:showVal val="0"/>
          <c:showCatName val="0"/>
          <c:showSerName val="0"/>
          <c:showPercent val="0"/>
          <c:showBubbleSize val="0"/>
        </c:dLbls>
        <c:gapWidth val="150"/>
        <c:axId val="134838144"/>
        <c:axId val="134839680"/>
      </c:barChart>
      <c:catAx>
        <c:axId val="134838144"/>
        <c:scaling>
          <c:orientation val="minMax"/>
        </c:scaling>
        <c:delete val="0"/>
        <c:axPos val="b"/>
        <c:numFmt formatCode="General" sourceLinked="1"/>
        <c:majorTickMark val="out"/>
        <c:minorTickMark val="none"/>
        <c:tickLblPos val="nextTo"/>
        <c:txPr>
          <a:bodyPr/>
          <a:lstStyle/>
          <a:p>
            <a:pPr>
              <a:defRPr sz="1100"/>
            </a:pPr>
            <a:endParaRPr lang="en-US"/>
          </a:p>
        </c:txPr>
        <c:crossAx val="134839680"/>
        <c:crosses val="autoZero"/>
        <c:auto val="1"/>
        <c:lblAlgn val="ctr"/>
        <c:lblOffset val="100"/>
        <c:noMultiLvlLbl val="0"/>
      </c:catAx>
      <c:valAx>
        <c:axId val="134839680"/>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4838144"/>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Sheet1!$B$2:$D$2</c:f>
              <c:numCache>
                <c:formatCode>General</c:formatCode>
                <c:ptCount val="3"/>
                <c:pt idx="0">
                  <c:v>8.8000000000000007</c:v>
                </c:pt>
                <c:pt idx="1">
                  <c:v>9.5</c:v>
                </c:pt>
                <c:pt idx="2">
                  <c:v>17.399999999999999</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Sheet1!$B$3:$D$3</c:f>
              <c:numCache>
                <c:formatCode>General</c:formatCode>
                <c:ptCount val="3"/>
                <c:pt idx="0">
                  <c:v>17.5</c:v>
                </c:pt>
                <c:pt idx="1">
                  <c:v>17.3</c:v>
                </c:pt>
                <c:pt idx="2">
                  <c:v>23.7</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Sheet1!$B$4:$D$4</c:f>
              <c:numCache>
                <c:formatCode>General</c:formatCode>
                <c:ptCount val="3"/>
                <c:pt idx="0">
                  <c:v>6.8</c:v>
                </c:pt>
                <c:pt idx="1">
                  <c:v>7.1</c:v>
                </c:pt>
                <c:pt idx="2">
                  <c:v>14</c:v>
                </c:pt>
              </c:numCache>
            </c:numRef>
          </c:val>
        </c:ser>
        <c:dLbls>
          <c:showLegendKey val="0"/>
          <c:showVal val="0"/>
          <c:showCatName val="0"/>
          <c:showSerName val="0"/>
          <c:showPercent val="0"/>
          <c:showBubbleSize val="0"/>
        </c:dLbls>
        <c:gapWidth val="150"/>
        <c:axId val="135067520"/>
        <c:axId val="135069056"/>
      </c:barChart>
      <c:catAx>
        <c:axId val="135067520"/>
        <c:scaling>
          <c:orientation val="minMax"/>
        </c:scaling>
        <c:delete val="0"/>
        <c:axPos val="b"/>
        <c:numFmt formatCode="General" sourceLinked="1"/>
        <c:majorTickMark val="out"/>
        <c:minorTickMark val="none"/>
        <c:tickLblPos val="nextTo"/>
        <c:txPr>
          <a:bodyPr/>
          <a:lstStyle/>
          <a:p>
            <a:pPr>
              <a:defRPr sz="1100"/>
            </a:pPr>
            <a:endParaRPr lang="en-US"/>
          </a:p>
        </c:txPr>
        <c:crossAx val="135069056"/>
        <c:crosses val="autoZero"/>
        <c:auto val="1"/>
        <c:lblAlgn val="ctr"/>
        <c:lblOffset val="100"/>
        <c:noMultiLvlLbl val="0"/>
      </c:catAx>
      <c:valAx>
        <c:axId val="135069056"/>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5067520"/>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Sheet1!$B$2:$D$2</c:f>
              <c:numCache>
                <c:formatCode>General</c:formatCode>
                <c:ptCount val="3"/>
                <c:pt idx="0">
                  <c:v>16</c:v>
                </c:pt>
                <c:pt idx="1">
                  <c:v>16</c:v>
                </c:pt>
                <c:pt idx="2">
                  <c:v>22.9</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Sheet1!$B$3:$D$3</c:f>
              <c:numCache>
                <c:formatCode>General</c:formatCode>
                <c:ptCount val="3"/>
                <c:pt idx="0">
                  <c:v>11.9</c:v>
                </c:pt>
                <c:pt idx="1">
                  <c:v>11.9</c:v>
                </c:pt>
                <c:pt idx="2">
                  <c:v>18.7</c:v>
                </c:pt>
              </c:numCache>
            </c:numRef>
          </c:val>
        </c:ser>
        <c:dLbls>
          <c:showLegendKey val="0"/>
          <c:showVal val="0"/>
          <c:showCatName val="0"/>
          <c:showSerName val="0"/>
          <c:showPercent val="0"/>
          <c:showBubbleSize val="0"/>
        </c:dLbls>
        <c:gapWidth val="150"/>
        <c:axId val="135140096"/>
        <c:axId val="135141632"/>
      </c:barChart>
      <c:catAx>
        <c:axId val="135140096"/>
        <c:scaling>
          <c:orientation val="minMax"/>
        </c:scaling>
        <c:delete val="0"/>
        <c:axPos val="b"/>
        <c:numFmt formatCode="General" sourceLinked="1"/>
        <c:majorTickMark val="out"/>
        <c:minorTickMark val="none"/>
        <c:tickLblPos val="nextTo"/>
        <c:txPr>
          <a:bodyPr/>
          <a:lstStyle/>
          <a:p>
            <a:pPr>
              <a:defRPr sz="1100"/>
            </a:pPr>
            <a:endParaRPr lang="en-US"/>
          </a:p>
        </c:txPr>
        <c:crossAx val="135141632"/>
        <c:crosses val="autoZero"/>
        <c:auto val="1"/>
        <c:lblAlgn val="ctr"/>
        <c:lblOffset val="100"/>
        <c:noMultiLvlLbl val="0"/>
      </c:catAx>
      <c:valAx>
        <c:axId val="135141632"/>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5140096"/>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Sheet1!$B$2:$D$2</c:f>
              <c:numCache>
                <c:formatCode>General</c:formatCode>
                <c:ptCount val="3"/>
                <c:pt idx="0">
                  <c:v>12.9</c:v>
                </c:pt>
                <c:pt idx="1">
                  <c:v>14</c:v>
                </c:pt>
                <c:pt idx="2">
                  <c:v>19.600000000000001</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Sheet1!$B$3:$D$3</c:f>
              <c:numCache>
                <c:formatCode>General</c:formatCode>
                <c:ptCount val="3"/>
                <c:pt idx="0">
                  <c:v>14.5</c:v>
                </c:pt>
                <c:pt idx="1">
                  <c:v>10.8</c:v>
                </c:pt>
                <c:pt idx="2">
                  <c:v>25</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Sheet1!$B$4:$D$4</c:f>
              <c:numCache>
                <c:formatCode>General</c:formatCode>
                <c:ptCount val="3"/>
                <c:pt idx="0">
                  <c:v>10.1</c:v>
                </c:pt>
                <c:pt idx="1">
                  <c:v>9.6</c:v>
                </c:pt>
                <c:pt idx="2">
                  <c:v>17.5</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Sheet1!$B$5:$D$5</c:f>
              <c:numCache>
                <c:formatCode>General</c:formatCode>
                <c:ptCount val="3"/>
                <c:pt idx="0">
                  <c:v>22.8</c:v>
                </c:pt>
                <c:pt idx="1">
                  <c:v>18.2</c:v>
                </c:pt>
                <c:pt idx="2">
                  <c:v>28.4</c:v>
                </c:pt>
              </c:numCache>
            </c:numRef>
          </c:val>
        </c:ser>
        <c:dLbls>
          <c:showLegendKey val="0"/>
          <c:showVal val="0"/>
          <c:showCatName val="0"/>
          <c:showSerName val="0"/>
          <c:showPercent val="0"/>
          <c:showBubbleSize val="0"/>
        </c:dLbls>
        <c:gapWidth val="150"/>
        <c:axId val="135232128"/>
        <c:axId val="135254400"/>
      </c:barChart>
      <c:catAx>
        <c:axId val="135232128"/>
        <c:scaling>
          <c:orientation val="minMax"/>
        </c:scaling>
        <c:delete val="0"/>
        <c:axPos val="b"/>
        <c:numFmt formatCode="General" sourceLinked="1"/>
        <c:majorTickMark val="out"/>
        <c:minorTickMark val="none"/>
        <c:tickLblPos val="nextTo"/>
        <c:txPr>
          <a:bodyPr/>
          <a:lstStyle/>
          <a:p>
            <a:pPr>
              <a:defRPr sz="1100"/>
            </a:pPr>
            <a:endParaRPr lang="en-US"/>
          </a:p>
        </c:txPr>
        <c:crossAx val="135254400"/>
        <c:crosses val="autoZero"/>
        <c:auto val="1"/>
        <c:lblAlgn val="ctr"/>
        <c:lblOffset val="100"/>
        <c:noMultiLvlLbl val="0"/>
      </c:catAx>
      <c:valAx>
        <c:axId val="135254400"/>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5232128"/>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9008937721335097"/>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Sheet1!$B$2:$D$2</c:f>
              <c:numCache>
                <c:formatCode>0.0</c:formatCode>
                <c:ptCount val="3"/>
                <c:pt idx="0">
                  <c:v>20.3</c:v>
                </c:pt>
                <c:pt idx="1">
                  <c:v>17.399999999999999</c:v>
                </c:pt>
                <c:pt idx="2">
                  <c:v>23.8</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Sheet1!$B$3:$D$3</c:f>
              <c:numCache>
                <c:formatCode>0.0</c:formatCode>
                <c:ptCount val="3"/>
                <c:pt idx="0">
                  <c:v>19.399999999999999</c:v>
                </c:pt>
                <c:pt idx="1">
                  <c:v>16.100000000000001</c:v>
                </c:pt>
                <c:pt idx="2">
                  <c:v>23.1</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Sheet1!$B$4:$D$4</c:f>
              <c:numCache>
                <c:formatCode>0.0</c:formatCode>
                <c:ptCount val="3"/>
                <c:pt idx="0">
                  <c:v>11.9</c:v>
                </c:pt>
                <c:pt idx="1">
                  <c:v>12.9</c:v>
                </c:pt>
                <c:pt idx="2">
                  <c:v>22.8</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Sheet1!$B$5:$D$5</c:f>
              <c:numCache>
                <c:formatCode>0.0</c:formatCode>
                <c:ptCount val="3"/>
                <c:pt idx="0">
                  <c:v>7</c:v>
                </c:pt>
                <c:pt idx="1">
                  <c:v>10.8</c:v>
                </c:pt>
                <c:pt idx="2">
                  <c:v>17</c:v>
                </c:pt>
              </c:numCache>
            </c:numRef>
          </c:val>
        </c:ser>
        <c:dLbls>
          <c:showLegendKey val="0"/>
          <c:showVal val="0"/>
          <c:showCatName val="0"/>
          <c:showSerName val="0"/>
          <c:showPercent val="0"/>
          <c:showBubbleSize val="0"/>
        </c:dLbls>
        <c:gapWidth val="150"/>
        <c:axId val="135582464"/>
        <c:axId val="135584000"/>
      </c:barChart>
      <c:catAx>
        <c:axId val="135582464"/>
        <c:scaling>
          <c:orientation val="minMax"/>
        </c:scaling>
        <c:delete val="0"/>
        <c:axPos val="b"/>
        <c:numFmt formatCode="General" sourceLinked="1"/>
        <c:majorTickMark val="out"/>
        <c:minorTickMark val="none"/>
        <c:tickLblPos val="nextTo"/>
        <c:txPr>
          <a:bodyPr/>
          <a:lstStyle/>
          <a:p>
            <a:pPr>
              <a:defRPr sz="1100"/>
            </a:pPr>
            <a:endParaRPr lang="en-US"/>
          </a:p>
        </c:txPr>
        <c:crossAx val="135584000"/>
        <c:crosses val="autoZero"/>
        <c:auto val="1"/>
        <c:lblAlgn val="ctr"/>
        <c:lblOffset val="100"/>
        <c:noMultiLvlLbl val="0"/>
      </c:catAx>
      <c:valAx>
        <c:axId val="135584000"/>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5582464"/>
        <c:crosses val="autoZero"/>
        <c:crossBetween val="between"/>
        <c:majorUnit val="10"/>
      </c:valAx>
    </c:plotArea>
    <c:legend>
      <c:legendPos val="b"/>
      <c:layout>
        <c:manualLayout>
          <c:xMode val="edge"/>
          <c:yMode val="edge"/>
          <c:x val="4.4718563023224002E-2"/>
          <c:y val="0.834982954412131"/>
          <c:w val="0.935839210856937"/>
          <c:h val="0.14373101157267501"/>
        </c:manualLayout>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5.8649422376705299E-2"/>
          <c:w val="0.91239591496560601"/>
          <c:h val="0.70465323943511804"/>
        </c:manualLayout>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Sheet1!$B$2:$D$2</c:f>
              <c:numCache>
                <c:formatCode>General</c:formatCode>
                <c:ptCount val="3"/>
                <c:pt idx="0">
                  <c:v>98.4</c:v>
                </c:pt>
                <c:pt idx="1">
                  <c:v>100</c:v>
                </c:pt>
                <c:pt idx="2">
                  <c:v>97.4</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Sheet1!$B$3:$D$3</c:f>
              <c:numCache>
                <c:formatCode>General</c:formatCode>
                <c:ptCount val="3"/>
                <c:pt idx="0">
                  <c:v>95</c:v>
                </c:pt>
                <c:pt idx="1">
                  <c:v>97.8</c:v>
                </c:pt>
                <c:pt idx="2">
                  <c:v>88.8</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Sheet1!$B$4:$D$4</c:f>
              <c:numCache>
                <c:formatCode>General</c:formatCode>
                <c:ptCount val="3"/>
                <c:pt idx="0">
                  <c:v>99.2</c:v>
                </c:pt>
                <c:pt idx="1">
                  <c:v>99.6</c:v>
                </c:pt>
                <c:pt idx="2">
                  <c:v>98</c:v>
                </c:pt>
              </c:numCache>
            </c:numRef>
          </c:val>
        </c:ser>
        <c:dLbls>
          <c:showLegendKey val="0"/>
          <c:showVal val="0"/>
          <c:showCatName val="0"/>
          <c:showSerName val="0"/>
          <c:showPercent val="0"/>
          <c:showBubbleSize val="0"/>
        </c:dLbls>
        <c:gapWidth val="150"/>
        <c:axId val="33303936"/>
        <c:axId val="33313920"/>
      </c:barChart>
      <c:catAx>
        <c:axId val="33303936"/>
        <c:scaling>
          <c:orientation val="minMax"/>
        </c:scaling>
        <c:delete val="0"/>
        <c:axPos val="b"/>
        <c:numFmt formatCode="General" sourceLinked="1"/>
        <c:majorTickMark val="out"/>
        <c:minorTickMark val="none"/>
        <c:tickLblPos val="nextTo"/>
        <c:txPr>
          <a:bodyPr/>
          <a:lstStyle/>
          <a:p>
            <a:pPr>
              <a:defRPr sz="1100"/>
            </a:pPr>
            <a:endParaRPr lang="en-US"/>
          </a:p>
        </c:txPr>
        <c:crossAx val="33313920"/>
        <c:crosses val="autoZero"/>
        <c:auto val="1"/>
        <c:lblAlgn val="ctr"/>
        <c:lblOffset val="100"/>
        <c:noMultiLvlLbl val="0"/>
      </c:catAx>
      <c:valAx>
        <c:axId val="3331392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3303936"/>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Sheet1!$A$2:$C$2</c:f>
              <c:numCache>
                <c:formatCode>General</c:formatCode>
                <c:ptCount val="3"/>
                <c:pt idx="0">
                  <c:v>33.6</c:v>
                </c:pt>
                <c:pt idx="1">
                  <c:v>17</c:v>
                </c:pt>
                <c:pt idx="2">
                  <c:v>38.200000000000003</c:v>
                </c:pt>
              </c:numCache>
            </c:numRef>
          </c:val>
        </c:ser>
        <c:dLbls>
          <c:showLegendKey val="0"/>
          <c:showVal val="0"/>
          <c:showCatName val="0"/>
          <c:showSerName val="0"/>
          <c:showPercent val="0"/>
          <c:showBubbleSize val="0"/>
        </c:dLbls>
        <c:gapWidth val="150"/>
        <c:axId val="135390720"/>
        <c:axId val="135392256"/>
      </c:barChart>
      <c:catAx>
        <c:axId val="135390720"/>
        <c:scaling>
          <c:orientation val="minMax"/>
        </c:scaling>
        <c:delete val="0"/>
        <c:axPos val="b"/>
        <c:numFmt formatCode="General" sourceLinked="1"/>
        <c:majorTickMark val="out"/>
        <c:minorTickMark val="none"/>
        <c:tickLblPos val="nextTo"/>
        <c:txPr>
          <a:bodyPr/>
          <a:lstStyle/>
          <a:p>
            <a:pPr>
              <a:defRPr sz="1100"/>
            </a:pPr>
            <a:endParaRPr lang="en-US"/>
          </a:p>
        </c:txPr>
        <c:crossAx val="135392256"/>
        <c:crosses val="autoZero"/>
        <c:auto val="1"/>
        <c:lblAlgn val="ctr"/>
        <c:lblOffset val="100"/>
        <c:noMultiLvlLbl val="0"/>
      </c:catAx>
      <c:valAx>
        <c:axId val="135392256"/>
        <c:scaling>
          <c:orientation val="minMax"/>
          <c:max val="7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5390720"/>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Sheet1!$B$2:$D$2</c:f>
              <c:numCache>
                <c:formatCode>General</c:formatCode>
                <c:ptCount val="3"/>
                <c:pt idx="0">
                  <c:v>34.9</c:v>
                </c:pt>
                <c:pt idx="1">
                  <c:v>16.399999999999999</c:v>
                </c:pt>
                <c:pt idx="2">
                  <c:v>51.8</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Sheet1!$B$3:$D$3</c:f>
              <c:numCache>
                <c:formatCode>General</c:formatCode>
                <c:ptCount val="3"/>
                <c:pt idx="0">
                  <c:v>32.6</c:v>
                </c:pt>
                <c:pt idx="1">
                  <c:v>16.899999999999999</c:v>
                </c:pt>
                <c:pt idx="2">
                  <c:v>36.299999999999997</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Sheet1!$B$4:$D$4</c:f>
              <c:numCache>
                <c:formatCode>General</c:formatCode>
                <c:ptCount val="3"/>
                <c:pt idx="0">
                  <c:v>36</c:v>
                </c:pt>
                <c:pt idx="1">
                  <c:v>18.5</c:v>
                </c:pt>
                <c:pt idx="2">
                  <c:v>25.9</c:v>
                </c:pt>
              </c:numCache>
            </c:numRef>
          </c:val>
        </c:ser>
        <c:dLbls>
          <c:showLegendKey val="0"/>
          <c:showVal val="0"/>
          <c:showCatName val="0"/>
          <c:showSerName val="0"/>
          <c:showPercent val="0"/>
          <c:showBubbleSize val="0"/>
        </c:dLbls>
        <c:gapWidth val="150"/>
        <c:axId val="135456256"/>
        <c:axId val="135457792"/>
      </c:barChart>
      <c:catAx>
        <c:axId val="135456256"/>
        <c:scaling>
          <c:orientation val="minMax"/>
        </c:scaling>
        <c:delete val="0"/>
        <c:axPos val="b"/>
        <c:numFmt formatCode="General" sourceLinked="1"/>
        <c:majorTickMark val="out"/>
        <c:minorTickMark val="none"/>
        <c:tickLblPos val="nextTo"/>
        <c:txPr>
          <a:bodyPr/>
          <a:lstStyle/>
          <a:p>
            <a:pPr>
              <a:defRPr sz="1100"/>
            </a:pPr>
            <a:endParaRPr lang="en-US"/>
          </a:p>
        </c:txPr>
        <c:crossAx val="135457792"/>
        <c:crosses val="autoZero"/>
        <c:auto val="1"/>
        <c:lblAlgn val="ctr"/>
        <c:lblOffset val="100"/>
        <c:noMultiLvlLbl val="0"/>
      </c:catAx>
      <c:valAx>
        <c:axId val="135457792"/>
        <c:scaling>
          <c:orientation val="minMax"/>
          <c:max val="7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5456256"/>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Sheet1!$B$2:$D$2</c:f>
              <c:numCache>
                <c:formatCode>General</c:formatCode>
                <c:ptCount val="3"/>
                <c:pt idx="0">
                  <c:v>34.1</c:v>
                </c:pt>
                <c:pt idx="1">
                  <c:v>17.2</c:v>
                </c:pt>
                <c:pt idx="2">
                  <c:v>37.799999999999997</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Sheet1!$B$3:$D$3</c:f>
              <c:numCache>
                <c:formatCode>General</c:formatCode>
                <c:ptCount val="3"/>
                <c:pt idx="0">
                  <c:v>33.1</c:v>
                </c:pt>
                <c:pt idx="1">
                  <c:v>16.899999999999999</c:v>
                </c:pt>
                <c:pt idx="2">
                  <c:v>38.6</c:v>
                </c:pt>
              </c:numCache>
            </c:numRef>
          </c:val>
        </c:ser>
        <c:dLbls>
          <c:showLegendKey val="0"/>
          <c:showVal val="0"/>
          <c:showCatName val="0"/>
          <c:showSerName val="0"/>
          <c:showPercent val="0"/>
          <c:showBubbleSize val="0"/>
        </c:dLbls>
        <c:gapWidth val="150"/>
        <c:axId val="135946624"/>
        <c:axId val="135948160"/>
      </c:barChart>
      <c:catAx>
        <c:axId val="135946624"/>
        <c:scaling>
          <c:orientation val="minMax"/>
        </c:scaling>
        <c:delete val="0"/>
        <c:axPos val="b"/>
        <c:numFmt formatCode="General" sourceLinked="1"/>
        <c:majorTickMark val="out"/>
        <c:minorTickMark val="none"/>
        <c:tickLblPos val="nextTo"/>
        <c:txPr>
          <a:bodyPr/>
          <a:lstStyle/>
          <a:p>
            <a:pPr>
              <a:defRPr sz="1100"/>
            </a:pPr>
            <a:endParaRPr lang="en-US"/>
          </a:p>
        </c:txPr>
        <c:crossAx val="135948160"/>
        <c:crosses val="autoZero"/>
        <c:auto val="1"/>
        <c:lblAlgn val="ctr"/>
        <c:lblOffset val="100"/>
        <c:noMultiLvlLbl val="0"/>
      </c:catAx>
      <c:valAx>
        <c:axId val="135948160"/>
        <c:scaling>
          <c:orientation val="minMax"/>
          <c:max val="7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5946624"/>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Sheet1!$B$2:$D$2</c:f>
              <c:numCache>
                <c:formatCode>General</c:formatCode>
                <c:ptCount val="3"/>
                <c:pt idx="0">
                  <c:v>30.2</c:v>
                </c:pt>
                <c:pt idx="1">
                  <c:v>14.6</c:v>
                </c:pt>
                <c:pt idx="2">
                  <c:v>33.799999999999997</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dLbl>
              <c:idx val="2"/>
              <c:tx>
                <c:rich>
                  <a:bodyPr/>
                  <a:lstStyle/>
                  <a:p>
                    <a:r>
                      <a:rPr lang="en-US" dirty="0" smtClean="0"/>
                      <a:t>34.7</a:t>
                    </a:r>
                    <a:endParaRPr lang="en-US" dirty="0"/>
                  </a:p>
                </c:rich>
              </c:tx>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Sheet1!$B$3:$D$3</c:f>
              <c:numCache>
                <c:formatCode>General</c:formatCode>
                <c:ptCount val="3"/>
                <c:pt idx="0">
                  <c:v>46.3</c:v>
                </c:pt>
                <c:pt idx="1">
                  <c:v>24</c:v>
                </c:pt>
                <c:pt idx="2">
                  <c:v>34.700000000000003</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dLbl>
              <c:idx val="2"/>
              <c:tx>
                <c:rich>
                  <a:bodyPr/>
                  <a:lstStyle/>
                  <a:p>
                    <a:r>
                      <a:rPr lang="en-US" dirty="0" smtClean="0"/>
                      <a:t>*</a:t>
                    </a:r>
                    <a:endParaRPr lang="en-US" dirty="0"/>
                  </a:p>
                </c:rich>
              </c:tx>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Sheet1!$B$4:$D$4</c:f>
              <c:numCache>
                <c:formatCode>General</c:formatCode>
                <c:ptCount val="3"/>
                <c:pt idx="0">
                  <c:v>28.1</c:v>
                </c:pt>
                <c:pt idx="1">
                  <c:v>13</c:v>
                </c:pt>
                <c:pt idx="2">
                  <c:v>0</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Sheet1!$B$5:$D$5</c:f>
              <c:numCache>
                <c:formatCode>General</c:formatCode>
                <c:ptCount val="3"/>
                <c:pt idx="0">
                  <c:v>50.8</c:v>
                </c:pt>
                <c:pt idx="1">
                  <c:v>30.8</c:v>
                </c:pt>
                <c:pt idx="2">
                  <c:v>57</c:v>
                </c:pt>
              </c:numCache>
            </c:numRef>
          </c:val>
        </c:ser>
        <c:dLbls>
          <c:showLegendKey val="0"/>
          <c:showVal val="0"/>
          <c:showCatName val="0"/>
          <c:showSerName val="0"/>
          <c:showPercent val="0"/>
          <c:showBubbleSize val="0"/>
        </c:dLbls>
        <c:gapWidth val="150"/>
        <c:axId val="135621248"/>
        <c:axId val="135639424"/>
      </c:barChart>
      <c:catAx>
        <c:axId val="135621248"/>
        <c:scaling>
          <c:orientation val="minMax"/>
        </c:scaling>
        <c:delete val="0"/>
        <c:axPos val="b"/>
        <c:numFmt formatCode="General" sourceLinked="1"/>
        <c:majorTickMark val="out"/>
        <c:minorTickMark val="none"/>
        <c:tickLblPos val="nextTo"/>
        <c:txPr>
          <a:bodyPr/>
          <a:lstStyle/>
          <a:p>
            <a:pPr>
              <a:defRPr sz="1100"/>
            </a:pPr>
            <a:endParaRPr lang="en-US"/>
          </a:p>
        </c:txPr>
        <c:crossAx val="135639424"/>
        <c:crosses val="autoZero"/>
        <c:auto val="1"/>
        <c:lblAlgn val="ctr"/>
        <c:lblOffset val="100"/>
        <c:noMultiLvlLbl val="0"/>
      </c:catAx>
      <c:valAx>
        <c:axId val="135639424"/>
        <c:scaling>
          <c:orientation val="minMax"/>
          <c:max val="7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5621248"/>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48537185751654"/>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Sheet1!$B$2:$D$2</c:f>
              <c:numCache>
                <c:formatCode>0.0</c:formatCode>
                <c:ptCount val="3"/>
                <c:pt idx="0">
                  <c:v>44</c:v>
                </c:pt>
                <c:pt idx="1">
                  <c:v>28.5</c:v>
                </c:pt>
                <c:pt idx="2">
                  <c:v>44.8</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Sheet1!$B$3:$D$3</c:f>
              <c:numCache>
                <c:formatCode>0.0</c:formatCode>
                <c:ptCount val="3"/>
                <c:pt idx="0">
                  <c:v>39.700000000000003</c:v>
                </c:pt>
                <c:pt idx="1">
                  <c:v>21.4</c:v>
                </c:pt>
                <c:pt idx="2">
                  <c:v>34.5</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Sheet1!$B$4:$D$4</c:f>
              <c:numCache>
                <c:formatCode>0.0</c:formatCode>
                <c:ptCount val="3"/>
                <c:pt idx="0">
                  <c:v>31.2</c:v>
                </c:pt>
                <c:pt idx="1">
                  <c:v>8.6999999999999993</c:v>
                </c:pt>
                <c:pt idx="2">
                  <c:v>41.7</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Sheet1!$B$5:$D$5</c:f>
              <c:numCache>
                <c:formatCode>0.0</c:formatCode>
                <c:ptCount val="3"/>
                <c:pt idx="0">
                  <c:v>23.4</c:v>
                </c:pt>
                <c:pt idx="1">
                  <c:v>8.9</c:v>
                </c:pt>
                <c:pt idx="2">
                  <c:v>32.6</c:v>
                </c:pt>
              </c:numCache>
            </c:numRef>
          </c:val>
        </c:ser>
        <c:dLbls>
          <c:showLegendKey val="0"/>
          <c:showVal val="0"/>
          <c:showCatName val="0"/>
          <c:showSerName val="0"/>
          <c:showPercent val="0"/>
          <c:showBubbleSize val="0"/>
        </c:dLbls>
        <c:gapWidth val="150"/>
        <c:axId val="134222592"/>
        <c:axId val="134224128"/>
      </c:barChart>
      <c:catAx>
        <c:axId val="134222592"/>
        <c:scaling>
          <c:orientation val="minMax"/>
        </c:scaling>
        <c:delete val="0"/>
        <c:axPos val="b"/>
        <c:numFmt formatCode="General" sourceLinked="1"/>
        <c:majorTickMark val="out"/>
        <c:minorTickMark val="none"/>
        <c:tickLblPos val="nextTo"/>
        <c:txPr>
          <a:bodyPr/>
          <a:lstStyle/>
          <a:p>
            <a:pPr>
              <a:defRPr sz="1100"/>
            </a:pPr>
            <a:endParaRPr lang="en-US"/>
          </a:p>
        </c:txPr>
        <c:crossAx val="134224128"/>
        <c:crosses val="autoZero"/>
        <c:auto val="1"/>
        <c:lblAlgn val="ctr"/>
        <c:lblOffset val="100"/>
        <c:noMultiLvlLbl val="0"/>
      </c:catAx>
      <c:valAx>
        <c:axId val="134224128"/>
        <c:scaling>
          <c:orientation val="minMax"/>
          <c:max val="7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4222592"/>
        <c:crosses val="autoZero"/>
        <c:crossBetween val="between"/>
        <c:majorUnit val="10"/>
      </c:valAx>
    </c:plotArea>
    <c:legend>
      <c:legendPos val="b"/>
      <c:layout>
        <c:manualLayout>
          <c:xMode val="edge"/>
          <c:yMode val="edge"/>
          <c:x val="4.4718563023224002E-2"/>
          <c:y val="0.834982954412131"/>
          <c:w val="0.935839210856937"/>
          <c:h val="0.14373101157267501"/>
        </c:manualLayout>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Any unmet need for health care over the past 12 months because of cost of care</c:v>
                </c:pt>
                <c:pt idx="1">
                  <c:v>Any unmet need for doctor care over the past 12 months because of cost of care</c:v>
                </c:pt>
                <c:pt idx="2">
                  <c:v>Any unmet need for specialist care over the past 12 months because of cost of care</c:v>
                </c:pt>
              </c:strCache>
            </c:strRef>
          </c:cat>
          <c:val>
            <c:numRef>
              <c:f>Sheet1!$A$2:$C$2</c:f>
              <c:numCache>
                <c:formatCode>General</c:formatCode>
                <c:ptCount val="3"/>
                <c:pt idx="0">
                  <c:v>16.899999999999999</c:v>
                </c:pt>
                <c:pt idx="1">
                  <c:v>7.1</c:v>
                </c:pt>
                <c:pt idx="2">
                  <c:v>7.7</c:v>
                </c:pt>
              </c:numCache>
            </c:numRef>
          </c:val>
        </c:ser>
        <c:dLbls>
          <c:showLegendKey val="0"/>
          <c:showVal val="0"/>
          <c:showCatName val="0"/>
          <c:showSerName val="0"/>
          <c:showPercent val="0"/>
          <c:showBubbleSize val="0"/>
        </c:dLbls>
        <c:gapWidth val="150"/>
        <c:axId val="134344064"/>
        <c:axId val="134349952"/>
      </c:barChart>
      <c:catAx>
        <c:axId val="134344064"/>
        <c:scaling>
          <c:orientation val="minMax"/>
        </c:scaling>
        <c:delete val="0"/>
        <c:axPos val="b"/>
        <c:numFmt formatCode="General" sourceLinked="1"/>
        <c:majorTickMark val="out"/>
        <c:minorTickMark val="none"/>
        <c:tickLblPos val="nextTo"/>
        <c:txPr>
          <a:bodyPr/>
          <a:lstStyle/>
          <a:p>
            <a:pPr>
              <a:defRPr sz="1100"/>
            </a:pPr>
            <a:endParaRPr lang="en-US"/>
          </a:p>
        </c:txPr>
        <c:crossAx val="134349952"/>
        <c:crosses val="autoZero"/>
        <c:auto val="1"/>
        <c:lblAlgn val="ctr"/>
        <c:lblOffset val="100"/>
        <c:noMultiLvlLbl val="0"/>
      </c:catAx>
      <c:valAx>
        <c:axId val="134349952"/>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4344064"/>
        <c:crosses val="autoZero"/>
        <c:crossBetween val="between"/>
        <c:majorUnit val="5"/>
      </c:valAx>
    </c:plotArea>
    <c:plotVisOnly val="1"/>
    <c:dispBlanksAs val="gap"/>
    <c:showDLblsOverMax val="0"/>
  </c:chart>
  <c:txPr>
    <a:bodyPr/>
    <a:lstStyle/>
    <a:p>
      <a:pPr>
        <a:defRPr sz="1800"/>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Sheet1!$A$2:$C$2</c:f>
              <c:numCache>
                <c:formatCode>General</c:formatCode>
                <c:ptCount val="3"/>
                <c:pt idx="0">
                  <c:v>4.0999999999999996</c:v>
                </c:pt>
                <c:pt idx="1">
                  <c:v>18.600000000000001</c:v>
                </c:pt>
                <c:pt idx="2">
                  <c:v>9.9</c:v>
                </c:pt>
              </c:numCache>
            </c:numRef>
          </c:val>
        </c:ser>
        <c:dLbls>
          <c:showLegendKey val="0"/>
          <c:showVal val="0"/>
          <c:showCatName val="0"/>
          <c:showSerName val="0"/>
          <c:showPercent val="0"/>
          <c:showBubbleSize val="0"/>
        </c:dLbls>
        <c:gapWidth val="150"/>
        <c:axId val="136614272"/>
        <c:axId val="136615808"/>
      </c:barChart>
      <c:catAx>
        <c:axId val="136614272"/>
        <c:scaling>
          <c:orientation val="minMax"/>
        </c:scaling>
        <c:delete val="0"/>
        <c:axPos val="b"/>
        <c:numFmt formatCode="General" sourceLinked="1"/>
        <c:majorTickMark val="out"/>
        <c:minorTickMark val="none"/>
        <c:tickLblPos val="nextTo"/>
        <c:txPr>
          <a:bodyPr/>
          <a:lstStyle/>
          <a:p>
            <a:pPr>
              <a:defRPr sz="1100"/>
            </a:pPr>
            <a:endParaRPr lang="en-US"/>
          </a:p>
        </c:txPr>
        <c:crossAx val="136615808"/>
        <c:crosses val="autoZero"/>
        <c:auto val="1"/>
        <c:lblAlgn val="ctr"/>
        <c:lblOffset val="100"/>
        <c:noMultiLvlLbl val="0"/>
      </c:catAx>
      <c:valAx>
        <c:axId val="136615808"/>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6614272"/>
        <c:crosses val="autoZero"/>
        <c:crossBetween val="between"/>
        <c:majorUnit val="5"/>
      </c:valAx>
    </c:plotArea>
    <c:plotVisOnly val="1"/>
    <c:dispBlanksAs val="gap"/>
    <c:showDLblsOverMax val="0"/>
  </c:chart>
  <c:txPr>
    <a:bodyPr/>
    <a:lstStyle/>
    <a:p>
      <a:pPr>
        <a:defRPr sz="1800"/>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 care over the past 12 months because of cost of care</c:v>
                </c:pt>
              </c:strCache>
            </c:strRef>
          </c:cat>
          <c:val>
            <c:numRef>
              <c:f>Sheet1!$B$2:$D$2</c:f>
              <c:numCache>
                <c:formatCode>General</c:formatCode>
                <c:ptCount val="3"/>
                <c:pt idx="0">
                  <c:v>6.7</c:v>
                </c:pt>
                <c:pt idx="1">
                  <c:v>1.5</c:v>
                </c:pt>
                <c:pt idx="2">
                  <c:v>2</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 care over the past 12 months because of cost of care</c:v>
                </c:pt>
              </c:strCache>
            </c:strRef>
          </c:cat>
          <c:val>
            <c:numRef>
              <c:f>Sheet1!$B$3:$D$3</c:f>
              <c:numCache>
                <c:formatCode>General</c:formatCode>
                <c:ptCount val="3"/>
                <c:pt idx="0">
                  <c:v>21.1</c:v>
                </c:pt>
                <c:pt idx="1">
                  <c:v>9.8000000000000007</c:v>
                </c:pt>
                <c:pt idx="2">
                  <c:v>10.3</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 care over the past 12 months because of cost of care</c:v>
                </c:pt>
              </c:strCache>
            </c:strRef>
          </c:cat>
          <c:val>
            <c:numRef>
              <c:f>Sheet1!$B$4:$D$4</c:f>
              <c:numCache>
                <c:formatCode>General</c:formatCode>
                <c:ptCount val="3"/>
                <c:pt idx="0">
                  <c:v>14.1</c:v>
                </c:pt>
                <c:pt idx="1">
                  <c:v>3.9</c:v>
                </c:pt>
                <c:pt idx="2">
                  <c:v>4.5</c:v>
                </c:pt>
              </c:numCache>
            </c:numRef>
          </c:val>
        </c:ser>
        <c:dLbls>
          <c:showLegendKey val="0"/>
          <c:showVal val="0"/>
          <c:showCatName val="0"/>
          <c:showSerName val="0"/>
          <c:showPercent val="0"/>
          <c:showBubbleSize val="0"/>
        </c:dLbls>
        <c:gapWidth val="150"/>
        <c:axId val="125696640"/>
        <c:axId val="126243200"/>
      </c:barChart>
      <c:catAx>
        <c:axId val="125696640"/>
        <c:scaling>
          <c:orientation val="minMax"/>
        </c:scaling>
        <c:delete val="0"/>
        <c:axPos val="b"/>
        <c:numFmt formatCode="General" sourceLinked="1"/>
        <c:majorTickMark val="out"/>
        <c:minorTickMark val="none"/>
        <c:tickLblPos val="nextTo"/>
        <c:txPr>
          <a:bodyPr/>
          <a:lstStyle/>
          <a:p>
            <a:pPr>
              <a:defRPr sz="1100"/>
            </a:pPr>
            <a:endParaRPr lang="en-US"/>
          </a:p>
        </c:txPr>
        <c:crossAx val="126243200"/>
        <c:crosses val="autoZero"/>
        <c:auto val="1"/>
        <c:lblAlgn val="ctr"/>
        <c:lblOffset val="100"/>
        <c:noMultiLvlLbl val="0"/>
      </c:catAx>
      <c:valAx>
        <c:axId val="126243200"/>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5696640"/>
        <c:crosses val="autoZero"/>
        <c:crossBetween val="between"/>
        <c:majorUnit val="5"/>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Sheet1!$B$2:$D$2</c:f>
              <c:numCache>
                <c:formatCode>General</c:formatCode>
                <c:ptCount val="3"/>
                <c:pt idx="0">
                  <c:v>2.2000000000000002</c:v>
                </c:pt>
                <c:pt idx="1">
                  <c:v>3.6</c:v>
                </c:pt>
                <c:pt idx="2">
                  <c:v>3.3</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Sheet1!$B$3:$D$3</c:f>
              <c:numCache>
                <c:formatCode>General</c:formatCode>
                <c:ptCount val="3"/>
                <c:pt idx="0">
                  <c:v>5.2</c:v>
                </c:pt>
                <c:pt idx="1">
                  <c:v>24.4</c:v>
                </c:pt>
                <c:pt idx="2">
                  <c:v>12.3</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Sheet1!$B$4:$D$4</c:f>
              <c:numCache>
                <c:formatCode>General</c:formatCode>
                <c:ptCount val="3"/>
                <c:pt idx="0">
                  <c:v>2.2999999999999998</c:v>
                </c:pt>
                <c:pt idx="1">
                  <c:v>16.100000000000001</c:v>
                </c:pt>
                <c:pt idx="2">
                  <c:v>9.8000000000000007</c:v>
                </c:pt>
              </c:numCache>
            </c:numRef>
          </c:val>
        </c:ser>
        <c:dLbls>
          <c:showLegendKey val="0"/>
          <c:showVal val="0"/>
          <c:showCatName val="0"/>
          <c:showSerName val="0"/>
          <c:showPercent val="0"/>
          <c:showBubbleSize val="0"/>
        </c:dLbls>
        <c:gapWidth val="150"/>
        <c:axId val="126282752"/>
        <c:axId val="126362368"/>
      </c:barChart>
      <c:catAx>
        <c:axId val="126282752"/>
        <c:scaling>
          <c:orientation val="minMax"/>
        </c:scaling>
        <c:delete val="0"/>
        <c:axPos val="b"/>
        <c:numFmt formatCode="General" sourceLinked="1"/>
        <c:majorTickMark val="out"/>
        <c:minorTickMark val="none"/>
        <c:tickLblPos val="nextTo"/>
        <c:txPr>
          <a:bodyPr/>
          <a:lstStyle/>
          <a:p>
            <a:pPr>
              <a:defRPr sz="1100"/>
            </a:pPr>
            <a:endParaRPr lang="en-US"/>
          </a:p>
        </c:txPr>
        <c:crossAx val="126362368"/>
        <c:crosses val="autoZero"/>
        <c:auto val="1"/>
        <c:lblAlgn val="ctr"/>
        <c:lblOffset val="100"/>
        <c:noMultiLvlLbl val="0"/>
      </c:catAx>
      <c:valAx>
        <c:axId val="126362368"/>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6282752"/>
        <c:crosses val="autoZero"/>
        <c:crossBetween val="between"/>
        <c:majorUnit val="5"/>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specialistcare over the past 12 months because of cost of care</c:v>
                </c:pt>
              </c:strCache>
            </c:strRef>
          </c:cat>
          <c:val>
            <c:numRef>
              <c:f>Sheet1!$B$2:$D$2</c:f>
              <c:numCache>
                <c:formatCode>General</c:formatCode>
                <c:ptCount val="3"/>
                <c:pt idx="0">
                  <c:v>20.100000000000001</c:v>
                </c:pt>
                <c:pt idx="1">
                  <c:v>8.1999999999999993</c:v>
                </c:pt>
                <c:pt idx="2">
                  <c:v>8.6</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specialistcare over the past 12 months because of cost of care</c:v>
                </c:pt>
              </c:strCache>
            </c:strRef>
          </c:cat>
          <c:val>
            <c:numRef>
              <c:f>Sheet1!$B$3:$D$3</c:f>
              <c:numCache>
                <c:formatCode>General</c:formatCode>
                <c:ptCount val="3"/>
                <c:pt idx="0">
                  <c:v>13.5</c:v>
                </c:pt>
                <c:pt idx="1">
                  <c:v>6</c:v>
                </c:pt>
                <c:pt idx="2">
                  <c:v>6.6</c:v>
                </c:pt>
              </c:numCache>
            </c:numRef>
          </c:val>
        </c:ser>
        <c:dLbls>
          <c:showLegendKey val="0"/>
          <c:showVal val="0"/>
          <c:showCatName val="0"/>
          <c:showSerName val="0"/>
          <c:showPercent val="0"/>
          <c:showBubbleSize val="0"/>
        </c:dLbls>
        <c:gapWidth val="150"/>
        <c:axId val="125990784"/>
        <c:axId val="125992320"/>
      </c:barChart>
      <c:catAx>
        <c:axId val="125990784"/>
        <c:scaling>
          <c:orientation val="minMax"/>
        </c:scaling>
        <c:delete val="0"/>
        <c:axPos val="b"/>
        <c:numFmt formatCode="General" sourceLinked="1"/>
        <c:majorTickMark val="out"/>
        <c:minorTickMark val="none"/>
        <c:tickLblPos val="nextTo"/>
        <c:txPr>
          <a:bodyPr/>
          <a:lstStyle/>
          <a:p>
            <a:pPr>
              <a:defRPr sz="1100"/>
            </a:pPr>
            <a:endParaRPr lang="en-US"/>
          </a:p>
        </c:txPr>
        <c:crossAx val="125992320"/>
        <c:crosses val="autoZero"/>
        <c:auto val="1"/>
        <c:lblAlgn val="ctr"/>
        <c:lblOffset val="100"/>
        <c:noMultiLvlLbl val="0"/>
      </c:catAx>
      <c:valAx>
        <c:axId val="125992320"/>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5990784"/>
        <c:crosses val="autoZero"/>
        <c:crossBetween val="between"/>
        <c:majorUnit val="5"/>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Sheet1!$B$2:$D$2</c:f>
              <c:numCache>
                <c:formatCode>General</c:formatCode>
                <c:ptCount val="3"/>
                <c:pt idx="0">
                  <c:v>97.7</c:v>
                </c:pt>
                <c:pt idx="1">
                  <c:v>99.4</c:v>
                </c:pt>
                <c:pt idx="2">
                  <c:v>93.7</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Sheet1!$B$3:$D$3</c:f>
              <c:numCache>
                <c:formatCode>General</c:formatCode>
                <c:ptCount val="3"/>
                <c:pt idx="0">
                  <c:v>94.9</c:v>
                </c:pt>
                <c:pt idx="1">
                  <c:v>97.6</c:v>
                </c:pt>
                <c:pt idx="2">
                  <c:v>90.3</c:v>
                </c:pt>
              </c:numCache>
            </c:numRef>
          </c:val>
        </c:ser>
        <c:dLbls>
          <c:showLegendKey val="0"/>
          <c:showVal val="0"/>
          <c:showCatName val="0"/>
          <c:showSerName val="0"/>
          <c:showPercent val="0"/>
          <c:showBubbleSize val="0"/>
        </c:dLbls>
        <c:gapWidth val="150"/>
        <c:axId val="33425664"/>
        <c:axId val="33435648"/>
      </c:barChart>
      <c:catAx>
        <c:axId val="33425664"/>
        <c:scaling>
          <c:orientation val="minMax"/>
        </c:scaling>
        <c:delete val="0"/>
        <c:axPos val="b"/>
        <c:numFmt formatCode="General" sourceLinked="1"/>
        <c:majorTickMark val="out"/>
        <c:minorTickMark val="none"/>
        <c:tickLblPos val="nextTo"/>
        <c:txPr>
          <a:bodyPr/>
          <a:lstStyle/>
          <a:p>
            <a:pPr>
              <a:defRPr sz="1100"/>
            </a:pPr>
            <a:endParaRPr lang="en-US"/>
          </a:p>
        </c:txPr>
        <c:crossAx val="33435648"/>
        <c:crosses val="autoZero"/>
        <c:auto val="1"/>
        <c:lblAlgn val="ctr"/>
        <c:lblOffset val="100"/>
        <c:noMultiLvlLbl val="0"/>
      </c:catAx>
      <c:valAx>
        <c:axId val="33435648"/>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3425664"/>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Sheet1!$B$2:$D$2</c:f>
              <c:numCache>
                <c:formatCode>General</c:formatCode>
                <c:ptCount val="3"/>
                <c:pt idx="0">
                  <c:v>5</c:v>
                </c:pt>
                <c:pt idx="1">
                  <c:v>19.2</c:v>
                </c:pt>
                <c:pt idx="2">
                  <c:v>12.7</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Sheet1!$B$3:$D$3</c:f>
              <c:numCache>
                <c:formatCode>General</c:formatCode>
                <c:ptCount val="3"/>
                <c:pt idx="0">
                  <c:v>3.1</c:v>
                </c:pt>
                <c:pt idx="1">
                  <c:v>18.100000000000001</c:v>
                </c:pt>
                <c:pt idx="2">
                  <c:v>7</c:v>
                </c:pt>
              </c:numCache>
            </c:numRef>
          </c:val>
        </c:ser>
        <c:dLbls>
          <c:showLegendKey val="0"/>
          <c:showVal val="0"/>
          <c:showCatName val="0"/>
          <c:showSerName val="0"/>
          <c:showPercent val="0"/>
          <c:showBubbleSize val="0"/>
        </c:dLbls>
        <c:gapWidth val="150"/>
        <c:axId val="126067456"/>
        <c:axId val="126068992"/>
      </c:barChart>
      <c:catAx>
        <c:axId val="126067456"/>
        <c:scaling>
          <c:orientation val="minMax"/>
        </c:scaling>
        <c:delete val="0"/>
        <c:axPos val="b"/>
        <c:numFmt formatCode="General" sourceLinked="1"/>
        <c:majorTickMark val="out"/>
        <c:minorTickMark val="none"/>
        <c:tickLblPos val="nextTo"/>
        <c:txPr>
          <a:bodyPr/>
          <a:lstStyle/>
          <a:p>
            <a:pPr>
              <a:defRPr sz="1100"/>
            </a:pPr>
            <a:endParaRPr lang="en-US"/>
          </a:p>
        </c:txPr>
        <c:crossAx val="126068992"/>
        <c:crosses val="autoZero"/>
        <c:auto val="1"/>
        <c:lblAlgn val="ctr"/>
        <c:lblOffset val="100"/>
        <c:noMultiLvlLbl val="0"/>
      </c:catAx>
      <c:valAx>
        <c:axId val="126068992"/>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6067456"/>
        <c:crosses val="autoZero"/>
        <c:crossBetween val="between"/>
        <c:majorUnit val="5"/>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specialistcare over the past 12 months because of cost of care</c:v>
                </c:pt>
              </c:strCache>
            </c:strRef>
          </c:cat>
          <c:val>
            <c:numRef>
              <c:f>Sheet1!$B$2:$D$2</c:f>
              <c:numCache>
                <c:formatCode>General</c:formatCode>
                <c:ptCount val="3"/>
                <c:pt idx="0">
                  <c:v>16.100000000000001</c:v>
                </c:pt>
                <c:pt idx="1">
                  <c:v>6.5</c:v>
                </c:pt>
                <c:pt idx="2">
                  <c:v>7.1</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specialistcare over the past 12 months because of cost of care</c:v>
                </c:pt>
              </c:strCache>
            </c:strRef>
          </c:cat>
          <c:val>
            <c:numRef>
              <c:f>Sheet1!$B$3:$D$3</c:f>
              <c:numCache>
                <c:formatCode>General</c:formatCode>
                <c:ptCount val="3"/>
                <c:pt idx="0">
                  <c:v>21.1</c:v>
                </c:pt>
                <c:pt idx="1">
                  <c:v>8.5</c:v>
                </c:pt>
                <c:pt idx="2">
                  <c:v>9.6</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specialistcare over the past 12 months because of cost of care</c:v>
                </c:pt>
              </c:strCache>
            </c:strRef>
          </c:cat>
          <c:val>
            <c:numRef>
              <c:f>Sheet1!$B$4:$D$4</c:f>
              <c:numCache>
                <c:formatCode>General</c:formatCode>
                <c:ptCount val="3"/>
                <c:pt idx="0">
                  <c:v>10.7</c:v>
                </c:pt>
                <c:pt idx="1">
                  <c:v>5</c:v>
                </c:pt>
                <c:pt idx="2">
                  <c:v>4.3</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specialistcare over the past 12 months because of cost of care</c:v>
                </c:pt>
              </c:strCache>
            </c:strRef>
          </c:cat>
          <c:val>
            <c:numRef>
              <c:f>Sheet1!$B$5:$D$5</c:f>
              <c:numCache>
                <c:formatCode>General</c:formatCode>
                <c:ptCount val="3"/>
                <c:pt idx="0">
                  <c:v>22.6</c:v>
                </c:pt>
                <c:pt idx="1">
                  <c:v>11.9</c:v>
                </c:pt>
                <c:pt idx="2">
                  <c:v>11.7</c:v>
                </c:pt>
              </c:numCache>
            </c:numRef>
          </c:val>
        </c:ser>
        <c:dLbls>
          <c:dLblPos val="outEnd"/>
          <c:showLegendKey val="0"/>
          <c:showVal val="1"/>
          <c:showCatName val="0"/>
          <c:showSerName val="0"/>
          <c:showPercent val="0"/>
          <c:showBubbleSize val="0"/>
        </c:dLbls>
        <c:gapWidth val="75"/>
        <c:axId val="126158336"/>
        <c:axId val="126159872"/>
      </c:barChart>
      <c:catAx>
        <c:axId val="126158336"/>
        <c:scaling>
          <c:orientation val="minMax"/>
        </c:scaling>
        <c:delete val="0"/>
        <c:axPos val="b"/>
        <c:numFmt formatCode="General" sourceLinked="1"/>
        <c:majorTickMark val="out"/>
        <c:minorTickMark val="none"/>
        <c:tickLblPos val="nextTo"/>
        <c:txPr>
          <a:bodyPr/>
          <a:lstStyle/>
          <a:p>
            <a:pPr>
              <a:defRPr sz="1100"/>
            </a:pPr>
            <a:endParaRPr lang="en-US"/>
          </a:p>
        </c:txPr>
        <c:crossAx val="126159872"/>
        <c:crosses val="autoZero"/>
        <c:auto val="1"/>
        <c:lblAlgn val="ctr"/>
        <c:lblOffset val="100"/>
        <c:noMultiLvlLbl val="0"/>
      </c:catAx>
      <c:valAx>
        <c:axId val="126159872"/>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26158336"/>
        <c:crosses val="autoZero"/>
        <c:crossBetween val="between"/>
        <c:majorUnit val="5"/>
      </c:valAx>
    </c:plotArea>
    <c:legend>
      <c:legendPos val="b"/>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Sheet1!$B$2:$D$2</c:f>
              <c:numCache>
                <c:formatCode>General</c:formatCode>
                <c:ptCount val="3"/>
                <c:pt idx="0">
                  <c:v>4.4000000000000004</c:v>
                </c:pt>
                <c:pt idx="1">
                  <c:v>18.399999999999999</c:v>
                </c:pt>
                <c:pt idx="2">
                  <c:v>9.1999999999999993</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Sheet1!$B$3:$D$3</c:f>
              <c:numCache>
                <c:formatCode>General</c:formatCode>
                <c:ptCount val="3"/>
                <c:pt idx="0">
                  <c:v>3.2</c:v>
                </c:pt>
                <c:pt idx="1">
                  <c:v>19</c:v>
                </c:pt>
                <c:pt idx="2">
                  <c:v>13.6</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Sheet1!$B$4:$D$4</c:f>
              <c:numCache>
                <c:formatCode>General</c:formatCode>
                <c:ptCount val="3"/>
                <c:pt idx="0">
                  <c:v>2</c:v>
                </c:pt>
                <c:pt idx="1">
                  <c:v>16.2</c:v>
                </c:pt>
                <c:pt idx="2">
                  <c:v>8.4</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Sheet1!$B$5:$D$5</c:f>
              <c:numCache>
                <c:formatCode>General</c:formatCode>
                <c:ptCount val="3"/>
                <c:pt idx="0">
                  <c:v>3.5</c:v>
                </c:pt>
                <c:pt idx="1">
                  <c:v>21.2</c:v>
                </c:pt>
                <c:pt idx="2">
                  <c:v>13.3</c:v>
                </c:pt>
              </c:numCache>
            </c:numRef>
          </c:val>
        </c:ser>
        <c:dLbls>
          <c:dLblPos val="outEnd"/>
          <c:showLegendKey val="0"/>
          <c:showVal val="1"/>
          <c:showCatName val="0"/>
          <c:showSerName val="0"/>
          <c:showPercent val="0"/>
          <c:showBubbleSize val="0"/>
        </c:dLbls>
        <c:gapWidth val="75"/>
        <c:axId val="126217600"/>
        <c:axId val="126428288"/>
      </c:barChart>
      <c:catAx>
        <c:axId val="126217600"/>
        <c:scaling>
          <c:orientation val="minMax"/>
        </c:scaling>
        <c:delete val="0"/>
        <c:axPos val="b"/>
        <c:numFmt formatCode="General" sourceLinked="1"/>
        <c:majorTickMark val="out"/>
        <c:minorTickMark val="none"/>
        <c:tickLblPos val="nextTo"/>
        <c:txPr>
          <a:bodyPr/>
          <a:lstStyle/>
          <a:p>
            <a:pPr>
              <a:defRPr sz="1100"/>
            </a:pPr>
            <a:endParaRPr lang="en-US"/>
          </a:p>
        </c:txPr>
        <c:crossAx val="126428288"/>
        <c:crosses val="autoZero"/>
        <c:auto val="1"/>
        <c:lblAlgn val="ctr"/>
        <c:lblOffset val="100"/>
        <c:noMultiLvlLbl val="0"/>
      </c:catAx>
      <c:valAx>
        <c:axId val="126428288"/>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26217600"/>
        <c:crosses val="autoZero"/>
        <c:crossBetween val="between"/>
        <c:majorUnit val="5"/>
      </c:valAx>
    </c:plotArea>
    <c:legend>
      <c:legendPos val="b"/>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6148976275924689"/>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 care over the past 12 months because of cost of care</c:v>
                </c:pt>
              </c:strCache>
            </c:strRef>
          </c:cat>
          <c:val>
            <c:numRef>
              <c:f>Sheet1!$B$2:$D$2</c:f>
              <c:numCache>
                <c:formatCode>0.0</c:formatCode>
                <c:ptCount val="3"/>
                <c:pt idx="0">
                  <c:v>25.5</c:v>
                </c:pt>
                <c:pt idx="1">
                  <c:v>11.2</c:v>
                </c:pt>
                <c:pt idx="2">
                  <c:v>9.9</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 care over the past 12 months because of cost of care</c:v>
                </c:pt>
              </c:strCache>
            </c:strRef>
          </c:cat>
          <c:val>
            <c:numRef>
              <c:f>Sheet1!$B$3:$D$3</c:f>
              <c:numCache>
                <c:formatCode>0.0</c:formatCode>
                <c:ptCount val="3"/>
                <c:pt idx="0">
                  <c:v>20.7</c:v>
                </c:pt>
                <c:pt idx="1">
                  <c:v>7.8</c:v>
                </c:pt>
                <c:pt idx="2">
                  <c:v>10.8</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 care over the past 12 months because of cost of care</c:v>
                </c:pt>
              </c:strCache>
            </c:strRef>
          </c:cat>
          <c:val>
            <c:numRef>
              <c:f>Sheet1!$B$4:$D$4</c:f>
              <c:numCache>
                <c:formatCode>0.0</c:formatCode>
                <c:ptCount val="3"/>
                <c:pt idx="0">
                  <c:v>14.7</c:v>
                </c:pt>
                <c:pt idx="1">
                  <c:v>6.1</c:v>
                </c:pt>
                <c:pt idx="2">
                  <c:v>5.9</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health care over the past 12 months because of cost of care</c:v>
                </c:pt>
                <c:pt idx="1">
                  <c:v>Any unmet need for doctor care over the past 12 months because of cost of care</c:v>
                </c:pt>
                <c:pt idx="2">
                  <c:v>Any unmet need for specialist care over the past 12 months because of cost of care</c:v>
                </c:pt>
              </c:strCache>
            </c:strRef>
          </c:cat>
          <c:val>
            <c:numRef>
              <c:f>Sheet1!$B$5:$D$5</c:f>
              <c:numCache>
                <c:formatCode>0.0</c:formatCode>
                <c:ptCount val="3"/>
                <c:pt idx="0">
                  <c:v>9.4</c:v>
                </c:pt>
                <c:pt idx="1">
                  <c:v>4.3</c:v>
                </c:pt>
                <c:pt idx="2">
                  <c:v>4.5999999999999996</c:v>
                </c:pt>
              </c:numCache>
            </c:numRef>
          </c:val>
        </c:ser>
        <c:dLbls>
          <c:dLblPos val="outEnd"/>
          <c:showLegendKey val="0"/>
          <c:showVal val="1"/>
          <c:showCatName val="0"/>
          <c:showSerName val="0"/>
          <c:showPercent val="0"/>
          <c:showBubbleSize val="0"/>
        </c:dLbls>
        <c:gapWidth val="75"/>
        <c:axId val="127193472"/>
        <c:axId val="127195008"/>
      </c:barChart>
      <c:catAx>
        <c:axId val="127193472"/>
        <c:scaling>
          <c:orientation val="minMax"/>
        </c:scaling>
        <c:delete val="0"/>
        <c:axPos val="b"/>
        <c:numFmt formatCode="General" sourceLinked="1"/>
        <c:majorTickMark val="out"/>
        <c:minorTickMark val="none"/>
        <c:tickLblPos val="nextTo"/>
        <c:txPr>
          <a:bodyPr/>
          <a:lstStyle/>
          <a:p>
            <a:pPr>
              <a:defRPr sz="1100"/>
            </a:pPr>
            <a:endParaRPr lang="en-US"/>
          </a:p>
        </c:txPr>
        <c:crossAx val="127195008"/>
        <c:crosses val="autoZero"/>
        <c:auto val="1"/>
        <c:lblAlgn val="ctr"/>
        <c:lblOffset val="100"/>
        <c:noMultiLvlLbl val="0"/>
      </c:catAx>
      <c:valAx>
        <c:axId val="127195008"/>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7193472"/>
        <c:crosses val="autoZero"/>
        <c:crossBetween val="between"/>
        <c:majorUnit val="5"/>
      </c:valAx>
    </c:plotArea>
    <c:legend>
      <c:legendPos val="b"/>
      <c:layout>
        <c:manualLayout>
          <c:xMode val="edge"/>
          <c:yMode val="edge"/>
          <c:x val="4.4718563023224002E-2"/>
          <c:y val="0.834982954412131"/>
          <c:w val="0.935839210856937"/>
          <c:h val="0.14373101157267501"/>
        </c:manualLayout>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6148976275924689"/>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Sheet1!$B$2:$D$2</c:f>
              <c:numCache>
                <c:formatCode>0.0</c:formatCode>
                <c:ptCount val="3"/>
                <c:pt idx="0">
                  <c:v>5</c:v>
                </c:pt>
                <c:pt idx="1">
                  <c:v>25.8</c:v>
                </c:pt>
                <c:pt idx="2" formatCode="General">
                  <c:v>16</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Sheet1!$B$3:$D$3</c:f>
              <c:numCache>
                <c:formatCode>0.0</c:formatCode>
                <c:ptCount val="3"/>
                <c:pt idx="0">
                  <c:v>5.9</c:v>
                </c:pt>
                <c:pt idx="1">
                  <c:v>21.2</c:v>
                </c:pt>
                <c:pt idx="2" formatCode="General">
                  <c:v>11.1</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Sheet1!$B$4:$D$4</c:f>
              <c:numCache>
                <c:formatCode>0.0</c:formatCode>
                <c:ptCount val="3"/>
                <c:pt idx="0">
                  <c:v>1.9</c:v>
                </c:pt>
                <c:pt idx="1">
                  <c:v>21.2</c:v>
                </c:pt>
                <c:pt idx="2" formatCode="General">
                  <c:v>8.6</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unmet need for mental health care over the past 12 months because of cost of care</c:v>
                </c:pt>
                <c:pt idx="1">
                  <c:v>Any unmet need for dental care over the past 12 months because of cost of care</c:v>
                </c:pt>
                <c:pt idx="2">
                  <c:v>Ever went without prescription drugs over the past 12 months because of costs</c:v>
                </c:pt>
              </c:strCache>
            </c:strRef>
          </c:cat>
          <c:val>
            <c:numRef>
              <c:f>Sheet1!$B$5:$D$5</c:f>
              <c:numCache>
                <c:formatCode>0.0</c:formatCode>
                <c:ptCount val="3"/>
                <c:pt idx="0">
                  <c:v>2.9</c:v>
                </c:pt>
                <c:pt idx="1">
                  <c:v>11.5</c:v>
                </c:pt>
                <c:pt idx="2" formatCode="General">
                  <c:v>5.5</c:v>
                </c:pt>
              </c:numCache>
            </c:numRef>
          </c:val>
        </c:ser>
        <c:dLbls>
          <c:dLblPos val="outEnd"/>
          <c:showLegendKey val="0"/>
          <c:showVal val="1"/>
          <c:showCatName val="0"/>
          <c:showSerName val="0"/>
          <c:showPercent val="0"/>
          <c:showBubbleSize val="0"/>
        </c:dLbls>
        <c:gapWidth val="75"/>
        <c:axId val="126540032"/>
        <c:axId val="126889984"/>
      </c:barChart>
      <c:catAx>
        <c:axId val="126540032"/>
        <c:scaling>
          <c:orientation val="minMax"/>
        </c:scaling>
        <c:delete val="0"/>
        <c:axPos val="b"/>
        <c:numFmt formatCode="General" sourceLinked="1"/>
        <c:majorTickMark val="out"/>
        <c:minorTickMark val="none"/>
        <c:tickLblPos val="nextTo"/>
        <c:txPr>
          <a:bodyPr/>
          <a:lstStyle/>
          <a:p>
            <a:pPr>
              <a:defRPr sz="1100"/>
            </a:pPr>
            <a:endParaRPr lang="en-US"/>
          </a:p>
        </c:txPr>
        <c:crossAx val="126889984"/>
        <c:crosses val="autoZero"/>
        <c:auto val="1"/>
        <c:lblAlgn val="ctr"/>
        <c:lblOffset val="100"/>
        <c:noMultiLvlLbl val="0"/>
      </c:catAx>
      <c:valAx>
        <c:axId val="126889984"/>
        <c:scaling>
          <c:orientation val="minMax"/>
          <c:max val="3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6540032"/>
        <c:crosses val="autoZero"/>
        <c:crossBetween val="between"/>
        <c:majorUnit val="5"/>
      </c:valAx>
    </c:plotArea>
    <c:legend>
      <c:legendPos val="b"/>
      <c:layout>
        <c:manualLayout>
          <c:xMode val="edge"/>
          <c:yMode val="edge"/>
          <c:x val="5.2617457178042309E-2"/>
          <c:y val="0.79147561374105346"/>
          <c:w val="0.935839210856937"/>
          <c:h val="0.14373101157267501"/>
        </c:manualLayout>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Sheet1!$A$2:$C$2</c:f>
              <c:numCache>
                <c:formatCode>General</c:formatCode>
                <c:ptCount val="3"/>
                <c:pt idx="0">
                  <c:v>35.1</c:v>
                </c:pt>
                <c:pt idx="1">
                  <c:v>16.100000000000001</c:v>
                </c:pt>
                <c:pt idx="2">
                  <c:v>17</c:v>
                </c:pt>
              </c:numCache>
            </c:numRef>
          </c:val>
        </c:ser>
        <c:dLbls>
          <c:showLegendKey val="0"/>
          <c:showVal val="0"/>
          <c:showCatName val="0"/>
          <c:showSerName val="0"/>
          <c:showPercent val="0"/>
          <c:showBubbleSize val="0"/>
        </c:dLbls>
        <c:gapWidth val="150"/>
        <c:axId val="127062016"/>
        <c:axId val="127063552"/>
      </c:barChart>
      <c:catAx>
        <c:axId val="127062016"/>
        <c:scaling>
          <c:orientation val="minMax"/>
        </c:scaling>
        <c:delete val="0"/>
        <c:axPos val="b"/>
        <c:numFmt formatCode="General" sourceLinked="1"/>
        <c:majorTickMark val="out"/>
        <c:minorTickMark val="none"/>
        <c:tickLblPos val="nextTo"/>
        <c:txPr>
          <a:bodyPr/>
          <a:lstStyle/>
          <a:p>
            <a:pPr>
              <a:defRPr sz="1100"/>
            </a:pPr>
            <a:endParaRPr lang="en-US"/>
          </a:p>
        </c:txPr>
        <c:crossAx val="127063552"/>
        <c:crosses val="autoZero"/>
        <c:auto val="1"/>
        <c:lblAlgn val="ctr"/>
        <c:lblOffset val="100"/>
        <c:noMultiLvlLbl val="0"/>
      </c:catAx>
      <c:valAx>
        <c:axId val="127063552"/>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7062016"/>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Sheet1!$B$2:$D$2</c:f>
              <c:numCache>
                <c:formatCode>General</c:formatCode>
                <c:ptCount val="3"/>
                <c:pt idx="0">
                  <c:v>39.799999999999997</c:v>
                </c:pt>
                <c:pt idx="1">
                  <c:v>23.2</c:v>
                </c:pt>
                <c:pt idx="2">
                  <c:v>17.399999999999999</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Sheet1!$B$3:$D$3</c:f>
              <c:numCache>
                <c:formatCode>General</c:formatCode>
                <c:ptCount val="3"/>
                <c:pt idx="0">
                  <c:v>34.200000000000003</c:v>
                </c:pt>
                <c:pt idx="1">
                  <c:v>14</c:v>
                </c:pt>
                <c:pt idx="2">
                  <c:v>18.899999999999999</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Sheet1!$B$4:$D$4</c:f>
              <c:numCache>
                <c:formatCode>General</c:formatCode>
                <c:ptCount val="3"/>
                <c:pt idx="0">
                  <c:v>31.9</c:v>
                </c:pt>
                <c:pt idx="1">
                  <c:v>14.5</c:v>
                </c:pt>
                <c:pt idx="2">
                  <c:v>8.3000000000000007</c:v>
                </c:pt>
              </c:numCache>
            </c:numRef>
          </c:val>
        </c:ser>
        <c:dLbls>
          <c:showLegendKey val="0"/>
          <c:showVal val="0"/>
          <c:showCatName val="0"/>
          <c:showSerName val="0"/>
          <c:showPercent val="0"/>
          <c:showBubbleSize val="0"/>
        </c:dLbls>
        <c:gapWidth val="150"/>
        <c:axId val="127131648"/>
        <c:axId val="127133184"/>
      </c:barChart>
      <c:catAx>
        <c:axId val="127131648"/>
        <c:scaling>
          <c:orientation val="minMax"/>
        </c:scaling>
        <c:delete val="0"/>
        <c:axPos val="b"/>
        <c:numFmt formatCode="General" sourceLinked="1"/>
        <c:majorTickMark val="out"/>
        <c:minorTickMark val="none"/>
        <c:tickLblPos val="nextTo"/>
        <c:txPr>
          <a:bodyPr/>
          <a:lstStyle/>
          <a:p>
            <a:pPr>
              <a:defRPr sz="1100"/>
            </a:pPr>
            <a:endParaRPr lang="en-US"/>
          </a:p>
        </c:txPr>
        <c:crossAx val="127133184"/>
        <c:crosses val="autoZero"/>
        <c:auto val="1"/>
        <c:lblAlgn val="ctr"/>
        <c:lblOffset val="100"/>
        <c:noMultiLvlLbl val="0"/>
      </c:catAx>
      <c:valAx>
        <c:axId val="127133184"/>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7131648"/>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Sheet1!$B$2:$D$2</c:f>
              <c:numCache>
                <c:formatCode>General</c:formatCode>
                <c:ptCount val="3"/>
                <c:pt idx="0">
                  <c:v>36.6</c:v>
                </c:pt>
                <c:pt idx="1">
                  <c:v>17.100000000000001</c:v>
                </c:pt>
                <c:pt idx="2">
                  <c:v>18.100000000000001</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Sheet1!$B$3:$D$3</c:f>
              <c:numCache>
                <c:formatCode>General</c:formatCode>
                <c:ptCount val="3"/>
                <c:pt idx="0">
                  <c:v>33.5</c:v>
                </c:pt>
                <c:pt idx="1">
                  <c:v>15</c:v>
                </c:pt>
                <c:pt idx="2">
                  <c:v>15.8</c:v>
                </c:pt>
              </c:numCache>
            </c:numRef>
          </c:val>
        </c:ser>
        <c:dLbls>
          <c:showLegendKey val="0"/>
          <c:showVal val="0"/>
          <c:showCatName val="0"/>
          <c:showSerName val="0"/>
          <c:showPercent val="0"/>
          <c:showBubbleSize val="0"/>
        </c:dLbls>
        <c:gapWidth val="150"/>
        <c:axId val="136022656"/>
        <c:axId val="136032640"/>
      </c:barChart>
      <c:catAx>
        <c:axId val="136022656"/>
        <c:scaling>
          <c:orientation val="minMax"/>
        </c:scaling>
        <c:delete val="0"/>
        <c:axPos val="b"/>
        <c:numFmt formatCode="General" sourceLinked="1"/>
        <c:majorTickMark val="out"/>
        <c:minorTickMark val="none"/>
        <c:tickLblPos val="nextTo"/>
        <c:txPr>
          <a:bodyPr/>
          <a:lstStyle/>
          <a:p>
            <a:pPr>
              <a:defRPr sz="1100"/>
            </a:pPr>
            <a:endParaRPr lang="en-US"/>
          </a:p>
        </c:txPr>
        <c:crossAx val="136032640"/>
        <c:crosses val="autoZero"/>
        <c:auto val="1"/>
        <c:lblAlgn val="ctr"/>
        <c:lblOffset val="100"/>
        <c:noMultiLvlLbl val="0"/>
      </c:catAx>
      <c:valAx>
        <c:axId val="136032640"/>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6022656"/>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Sheet1!$B$2:$D$2</c:f>
              <c:numCache>
                <c:formatCode>General</c:formatCode>
                <c:ptCount val="3"/>
                <c:pt idx="0">
                  <c:v>39.299999999999997</c:v>
                </c:pt>
                <c:pt idx="1">
                  <c:v>18.600000000000001</c:v>
                </c:pt>
                <c:pt idx="2">
                  <c:v>17.100000000000001</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Sheet1!$B$3:$D$3</c:f>
              <c:numCache>
                <c:formatCode>General</c:formatCode>
                <c:ptCount val="3"/>
                <c:pt idx="0">
                  <c:v>23.6</c:v>
                </c:pt>
                <c:pt idx="1">
                  <c:v>8</c:v>
                </c:pt>
                <c:pt idx="2">
                  <c:v>20.100000000000001</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Sheet1!$B$4:$D$4</c:f>
              <c:numCache>
                <c:formatCode>General</c:formatCode>
                <c:ptCount val="3"/>
                <c:pt idx="0">
                  <c:v>28.7</c:v>
                </c:pt>
                <c:pt idx="1">
                  <c:v>10.6</c:v>
                </c:pt>
                <c:pt idx="2">
                  <c:v>11.9</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Sheet1!$B$5:$D$5</c:f>
              <c:numCache>
                <c:formatCode>General</c:formatCode>
                <c:ptCount val="3"/>
                <c:pt idx="0">
                  <c:v>16.7</c:v>
                </c:pt>
                <c:pt idx="1">
                  <c:v>6.6</c:v>
                </c:pt>
                <c:pt idx="2">
                  <c:v>17.100000000000001</c:v>
                </c:pt>
              </c:numCache>
            </c:numRef>
          </c:val>
        </c:ser>
        <c:dLbls>
          <c:showLegendKey val="0"/>
          <c:showVal val="0"/>
          <c:showCatName val="0"/>
          <c:showSerName val="0"/>
          <c:showPercent val="0"/>
          <c:showBubbleSize val="0"/>
        </c:dLbls>
        <c:gapWidth val="150"/>
        <c:axId val="127382272"/>
        <c:axId val="127383808"/>
      </c:barChart>
      <c:catAx>
        <c:axId val="127382272"/>
        <c:scaling>
          <c:orientation val="minMax"/>
        </c:scaling>
        <c:delete val="0"/>
        <c:axPos val="b"/>
        <c:numFmt formatCode="General" sourceLinked="1"/>
        <c:majorTickMark val="out"/>
        <c:minorTickMark val="none"/>
        <c:tickLblPos val="nextTo"/>
        <c:txPr>
          <a:bodyPr/>
          <a:lstStyle/>
          <a:p>
            <a:pPr>
              <a:defRPr sz="1100"/>
            </a:pPr>
            <a:endParaRPr lang="en-US"/>
          </a:p>
        </c:txPr>
        <c:crossAx val="127383808"/>
        <c:crosses val="autoZero"/>
        <c:auto val="1"/>
        <c:lblAlgn val="ctr"/>
        <c:lblOffset val="100"/>
        <c:noMultiLvlLbl val="0"/>
      </c:catAx>
      <c:valAx>
        <c:axId val="127383808"/>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7382272"/>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62303830480483302"/>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Sheet1!$B$2:$D$2</c:f>
              <c:numCache>
                <c:formatCode>0.0</c:formatCode>
                <c:ptCount val="3"/>
                <c:pt idx="0">
                  <c:v>14.6</c:v>
                </c:pt>
                <c:pt idx="1">
                  <c:v>6.2</c:v>
                </c:pt>
                <c:pt idx="2">
                  <c:v>19.600000000000001</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Sheet1!$B$3:$D$3</c:f>
              <c:numCache>
                <c:formatCode>0.0</c:formatCode>
                <c:ptCount val="3"/>
                <c:pt idx="0">
                  <c:v>33</c:v>
                </c:pt>
                <c:pt idx="1">
                  <c:v>15.6</c:v>
                </c:pt>
                <c:pt idx="2">
                  <c:v>24.4</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Sheet1!$B$4:$D$4</c:f>
              <c:numCache>
                <c:formatCode>0.0</c:formatCode>
                <c:ptCount val="3"/>
                <c:pt idx="0">
                  <c:v>41.4</c:v>
                </c:pt>
                <c:pt idx="1">
                  <c:v>17.2</c:v>
                </c:pt>
                <c:pt idx="2">
                  <c:v>19.8</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Sheet1!$B$5:$D$5</c:f>
              <c:numCache>
                <c:formatCode>0.0</c:formatCode>
                <c:ptCount val="3"/>
                <c:pt idx="0">
                  <c:v>48.4</c:v>
                </c:pt>
                <c:pt idx="1">
                  <c:v>22.7</c:v>
                </c:pt>
                <c:pt idx="2">
                  <c:v>9.6999999999999993</c:v>
                </c:pt>
              </c:numCache>
            </c:numRef>
          </c:val>
        </c:ser>
        <c:dLbls>
          <c:showLegendKey val="0"/>
          <c:showVal val="0"/>
          <c:showCatName val="0"/>
          <c:showSerName val="0"/>
          <c:showPercent val="0"/>
          <c:showBubbleSize val="0"/>
        </c:dLbls>
        <c:gapWidth val="150"/>
        <c:axId val="127326848"/>
        <c:axId val="127406464"/>
      </c:barChart>
      <c:catAx>
        <c:axId val="127326848"/>
        <c:scaling>
          <c:orientation val="minMax"/>
        </c:scaling>
        <c:delete val="0"/>
        <c:axPos val="b"/>
        <c:numFmt formatCode="General" sourceLinked="1"/>
        <c:majorTickMark val="out"/>
        <c:minorTickMark val="none"/>
        <c:tickLblPos val="nextTo"/>
        <c:txPr>
          <a:bodyPr/>
          <a:lstStyle/>
          <a:p>
            <a:pPr>
              <a:defRPr sz="1100"/>
            </a:pPr>
            <a:endParaRPr lang="en-US"/>
          </a:p>
        </c:txPr>
        <c:crossAx val="127406464"/>
        <c:crosses val="autoZero"/>
        <c:auto val="1"/>
        <c:lblAlgn val="ctr"/>
        <c:lblOffset val="100"/>
        <c:noMultiLvlLbl val="0"/>
      </c:catAx>
      <c:valAx>
        <c:axId val="127406464"/>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27326848"/>
        <c:crosses val="autoZero"/>
        <c:crossBetween val="between"/>
        <c:majorUnit val="10"/>
      </c:valAx>
    </c:plotArea>
    <c:legend>
      <c:legendPos val="b"/>
      <c:layout>
        <c:manualLayout>
          <c:xMode val="edge"/>
          <c:yMode val="edge"/>
          <c:x val="4.4718563023224002E-2"/>
          <c:y val="0.834982954412131"/>
          <c:w val="0.935839210856937"/>
          <c:h val="0.14373101157267501"/>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Sheet1!$B$2:$D$2</c:f>
              <c:numCache>
                <c:formatCode>General</c:formatCode>
                <c:ptCount val="3"/>
                <c:pt idx="0">
                  <c:v>96.9</c:v>
                </c:pt>
                <c:pt idx="1">
                  <c:v>98.9</c:v>
                </c:pt>
                <c:pt idx="2">
                  <c:v>93</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Sheet1!$B$3:$D$3</c:f>
              <c:numCache>
                <c:formatCode>General</c:formatCode>
                <c:ptCount val="3"/>
                <c:pt idx="0">
                  <c:v>97.1</c:v>
                </c:pt>
                <c:pt idx="1">
                  <c:v>99.1</c:v>
                </c:pt>
                <c:pt idx="2">
                  <c:v>93</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Sheet1!$B$4:$D$4</c:f>
              <c:numCache>
                <c:formatCode>General</c:formatCode>
                <c:ptCount val="3"/>
                <c:pt idx="0">
                  <c:v>96.2</c:v>
                </c:pt>
                <c:pt idx="1">
                  <c:v>97.8</c:v>
                </c:pt>
                <c:pt idx="2">
                  <c:v>92.4</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Sheet1!$B$5:$D$5</c:f>
              <c:numCache>
                <c:formatCode>General</c:formatCode>
                <c:ptCount val="3"/>
                <c:pt idx="0">
                  <c:v>92.2</c:v>
                </c:pt>
                <c:pt idx="1">
                  <c:v>95.9</c:v>
                </c:pt>
                <c:pt idx="2">
                  <c:v>84.7</c:v>
                </c:pt>
              </c:numCache>
            </c:numRef>
          </c:val>
        </c:ser>
        <c:dLbls>
          <c:showLegendKey val="0"/>
          <c:showVal val="0"/>
          <c:showCatName val="0"/>
          <c:showSerName val="0"/>
          <c:showPercent val="0"/>
          <c:showBubbleSize val="0"/>
        </c:dLbls>
        <c:gapWidth val="75"/>
        <c:axId val="33531008"/>
        <c:axId val="33532544"/>
      </c:barChart>
      <c:catAx>
        <c:axId val="33531008"/>
        <c:scaling>
          <c:orientation val="minMax"/>
        </c:scaling>
        <c:delete val="0"/>
        <c:axPos val="b"/>
        <c:numFmt formatCode="General" sourceLinked="1"/>
        <c:majorTickMark val="out"/>
        <c:minorTickMark val="none"/>
        <c:tickLblPos val="nextTo"/>
        <c:txPr>
          <a:bodyPr/>
          <a:lstStyle/>
          <a:p>
            <a:pPr>
              <a:defRPr sz="1100"/>
            </a:pPr>
            <a:endParaRPr lang="en-US"/>
          </a:p>
        </c:txPr>
        <c:crossAx val="33532544"/>
        <c:crosses val="autoZero"/>
        <c:auto val="1"/>
        <c:lblAlgn val="ctr"/>
        <c:lblOffset val="100"/>
        <c:noMultiLvlLbl val="0"/>
      </c:catAx>
      <c:valAx>
        <c:axId val="3353254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33531008"/>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7.905125356262982E-2"/>
          <c:y val="3.4201453984918549E-2"/>
          <c:w val="0.40266934718266595"/>
          <c:h val="0.90121234845644282"/>
        </c:manualLayout>
      </c:layout>
      <c:pieChart>
        <c:varyColors val="1"/>
        <c:ser>
          <c:idx val="0"/>
          <c:order val="0"/>
          <c:dLbls>
            <c:numFmt formatCode="0.0&quot;%&quot;" sourceLinked="0"/>
            <c:spPr>
              <a:noFill/>
              <a:ln>
                <a:noFill/>
              </a:ln>
              <a:effectLst/>
            </c:spPr>
            <c:txPr>
              <a:bodyPr/>
              <a:lstStyle/>
              <a:p>
                <a:pPr>
                  <a:defRPr sz="1200" b="1"/>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'Figure 26'!$A$3:$A$6</c:f>
              <c:strCache>
                <c:ptCount val="4"/>
                <c:pt idx="0">
                  <c:v>No medical debt</c:v>
                </c:pt>
                <c:pt idx="1">
                  <c:v>Medical debt of less than $2,000 </c:v>
                </c:pt>
                <c:pt idx="2">
                  <c:v>Medical debt of $2,000 to $8,000</c:v>
                </c:pt>
                <c:pt idx="3">
                  <c:v>Medical debt of more than $8,000</c:v>
                </c:pt>
              </c:strCache>
            </c:strRef>
          </c:cat>
          <c:val>
            <c:numRef>
              <c:f>'Figure 26'!$B$3:$B$6</c:f>
              <c:numCache>
                <c:formatCode>0.0</c:formatCode>
                <c:ptCount val="4"/>
                <c:pt idx="0">
                  <c:v>83.3</c:v>
                </c:pt>
                <c:pt idx="1">
                  <c:v>8.6999999999999993</c:v>
                </c:pt>
                <c:pt idx="2">
                  <c:v>6.3</c:v>
                </c:pt>
                <c:pt idx="3">
                  <c:v>1.4</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1852241206134762"/>
          <c:y val="0.34274487428201911"/>
          <c:w val="0.37156350994790555"/>
          <c:h val="0.31451025143596179"/>
        </c:manualLayout>
      </c:layout>
      <c:overlay val="0"/>
      <c:txPr>
        <a:bodyPr/>
        <a:lstStyle/>
        <a:p>
          <a:pPr>
            <a:defRPr sz="1200"/>
          </a:pPr>
          <a:endParaRPr lang="en-US"/>
        </a:p>
      </c:txPr>
    </c:legend>
    <c:plotVisOnly val="1"/>
    <c:dispBlanksAs val="gap"/>
    <c:showDLblsOverMax val="0"/>
  </c:chart>
  <c:spPr>
    <a:ln>
      <a:noFill/>
    </a:ln>
  </c:spPr>
  <c:txPr>
    <a:bodyPr/>
    <a:lstStyle/>
    <a:p>
      <a:pPr>
        <a:defRPr sz="800">
          <a:latin typeface="Arial" panose="020B0604020202020204" pitchFamily="34" charset="0"/>
          <a:cs typeface="Arial" panose="020B0604020202020204" pitchFamily="34" charset="0"/>
        </a:defRPr>
      </a:pPr>
      <a:endParaRPr lang="en-US"/>
    </a:p>
  </c:tx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8.0071573500120993E-2"/>
          <c:y val="4.7257634462358873E-2"/>
          <c:w val="0.39552456208931325"/>
          <c:h val="0.88522163896179629"/>
        </c:manualLayout>
      </c:layout>
      <c:pieChart>
        <c:varyColors val="1"/>
        <c:ser>
          <c:idx val="0"/>
          <c:order val="0"/>
          <c:dLbls>
            <c:numFmt formatCode="0.0&quot;%&quot;" sourceLinked="0"/>
            <c:spPr>
              <a:noFill/>
              <a:ln>
                <a:noFill/>
              </a:ln>
              <a:effectLst/>
            </c:spPr>
            <c:txPr>
              <a:bodyPr/>
              <a:lstStyle/>
              <a:p>
                <a:pPr>
                  <a:defRPr sz="1200" b="1"/>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'Figure 26'!$A$3:$A$6</c:f>
              <c:strCache>
                <c:ptCount val="4"/>
                <c:pt idx="0">
                  <c:v>No medical debt</c:v>
                </c:pt>
                <c:pt idx="1">
                  <c:v>Medical debt from the last year</c:v>
                </c:pt>
                <c:pt idx="2">
                  <c:v>Medical debt from 1 to 5 years ago</c:v>
                </c:pt>
                <c:pt idx="3">
                  <c:v>Medical debt from more than 5 years ago</c:v>
                </c:pt>
              </c:strCache>
            </c:strRef>
          </c:cat>
          <c:val>
            <c:numRef>
              <c:f>'Figure 26'!$B$3:$B$6</c:f>
              <c:numCache>
                <c:formatCode>0.0</c:formatCode>
                <c:ptCount val="4"/>
                <c:pt idx="0">
                  <c:v>83.3</c:v>
                </c:pt>
                <c:pt idx="1">
                  <c:v>8.4</c:v>
                </c:pt>
                <c:pt idx="2">
                  <c:v>7</c:v>
                </c:pt>
                <c:pt idx="3" formatCode="General">
                  <c:v>1.1000000000000001</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8665312915767187"/>
          <c:y val="0.27469147193032667"/>
          <c:w val="0.40348493790347212"/>
          <c:h val="0.4506167980594456"/>
        </c:manualLayout>
      </c:layout>
      <c:overlay val="0"/>
      <c:txPr>
        <a:bodyPr/>
        <a:lstStyle/>
        <a:p>
          <a:pPr>
            <a:defRPr sz="1200"/>
          </a:pPr>
          <a:endParaRPr lang="en-US"/>
        </a:p>
      </c:txPr>
    </c:legend>
    <c:plotVisOnly val="1"/>
    <c:dispBlanksAs val="gap"/>
    <c:showDLblsOverMax val="0"/>
  </c:chart>
  <c:spPr>
    <a:ln>
      <a:noFill/>
    </a:ln>
  </c:spPr>
  <c:txPr>
    <a:bodyPr/>
    <a:lstStyle/>
    <a:p>
      <a:pPr>
        <a:defRPr sz="800">
          <a:latin typeface="Arial" panose="020B0604020202020204" pitchFamily="34" charset="0"/>
          <a:cs typeface="Arial" panose="020B0604020202020204" pitchFamily="34" charset="0"/>
        </a:defRPr>
      </a:pPr>
      <a:endParaRPr lang="en-US"/>
    </a:p>
  </c:tx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8.0071573500120993E-2"/>
          <c:y val="4.7257634462358873E-2"/>
          <c:w val="0.883796685570295"/>
          <c:h val="0.76476501305167133"/>
        </c:manualLayout>
      </c:layout>
      <c:barChart>
        <c:barDir val="col"/>
        <c:grouping val="clustered"/>
        <c:varyColors val="0"/>
        <c:ser>
          <c:idx val="0"/>
          <c:order val="0"/>
          <c:invertIfNegative val="0"/>
          <c:dLbls>
            <c:spPr>
              <a:noFill/>
              <a:ln>
                <a:noFill/>
              </a:ln>
              <a:effectLst/>
            </c:spPr>
            <c:txPr>
              <a:bodyPr/>
              <a:lstStyle/>
              <a:p>
                <a:pPr>
                  <a:defRPr sz="1200" b="0">
                    <a:latin typeface="+mn-lt"/>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'Figure 26'!$A$3:$A$6</c:f>
              <c:strCache>
                <c:ptCount val="4"/>
                <c:pt idx="0">
                  <c:v>Cut back on savings or took money out of savings</c:v>
                </c:pt>
                <c:pt idx="1">
                  <c:v>Borrowed money or took on credit card debt</c:v>
                </c:pt>
                <c:pt idx="2">
                  <c:v>Declared bankruptcy</c:v>
                </c:pt>
                <c:pt idx="3">
                  <c:v>Contacted by collection agency about medical debt</c:v>
                </c:pt>
              </c:strCache>
            </c:strRef>
          </c:cat>
          <c:val>
            <c:numRef>
              <c:f>'Figure 26'!$B$3:$B$6</c:f>
              <c:numCache>
                <c:formatCode>0.0</c:formatCode>
                <c:ptCount val="4"/>
                <c:pt idx="0">
                  <c:v>14.2</c:v>
                </c:pt>
                <c:pt idx="1">
                  <c:v>7.5</c:v>
                </c:pt>
                <c:pt idx="2">
                  <c:v>0.4</c:v>
                </c:pt>
                <c:pt idx="3" formatCode="General">
                  <c:v>9.6</c:v>
                </c:pt>
              </c:numCache>
            </c:numRef>
          </c:val>
        </c:ser>
        <c:dLbls>
          <c:showLegendKey val="0"/>
          <c:showVal val="0"/>
          <c:showCatName val="0"/>
          <c:showSerName val="0"/>
          <c:showPercent val="0"/>
          <c:showBubbleSize val="0"/>
        </c:dLbls>
        <c:gapWidth val="100"/>
        <c:axId val="136278016"/>
        <c:axId val="136279552"/>
      </c:barChart>
      <c:catAx>
        <c:axId val="136278016"/>
        <c:scaling>
          <c:orientation val="minMax"/>
        </c:scaling>
        <c:delete val="0"/>
        <c:axPos val="b"/>
        <c:numFmt formatCode="General" sourceLinked="1"/>
        <c:majorTickMark val="out"/>
        <c:minorTickMark val="none"/>
        <c:tickLblPos val="nextTo"/>
        <c:txPr>
          <a:bodyPr/>
          <a:lstStyle/>
          <a:p>
            <a:pPr>
              <a:defRPr sz="1100">
                <a:latin typeface="+mn-lt"/>
              </a:defRPr>
            </a:pPr>
            <a:endParaRPr lang="en-US"/>
          </a:p>
        </c:txPr>
        <c:crossAx val="136279552"/>
        <c:crosses val="autoZero"/>
        <c:auto val="1"/>
        <c:lblAlgn val="ctr"/>
        <c:lblOffset val="100"/>
        <c:noMultiLvlLbl val="0"/>
      </c:catAx>
      <c:valAx>
        <c:axId val="136279552"/>
        <c:scaling>
          <c:orientation val="minMax"/>
          <c:max val="20"/>
        </c:scaling>
        <c:delete val="0"/>
        <c:axPos val="l"/>
        <c:majorGridlines>
          <c:spPr>
            <a:ln>
              <a:solidFill>
                <a:schemeClr val="accent1">
                  <a:lumMod val="40000"/>
                  <a:lumOff val="60000"/>
                </a:schemeClr>
              </a:solidFill>
            </a:ln>
          </c:spPr>
        </c:majorGridlines>
        <c:numFmt formatCode="0&quot;%&quot;" sourceLinked="0"/>
        <c:majorTickMark val="out"/>
        <c:minorTickMark val="none"/>
        <c:tickLblPos val="nextTo"/>
        <c:txPr>
          <a:bodyPr/>
          <a:lstStyle/>
          <a:p>
            <a:pPr>
              <a:defRPr sz="1200">
                <a:latin typeface="+mn-lt"/>
              </a:defRPr>
            </a:pPr>
            <a:endParaRPr lang="en-US"/>
          </a:p>
        </c:txPr>
        <c:crossAx val="136278016"/>
        <c:crosses val="autoZero"/>
        <c:crossBetween val="between"/>
        <c:majorUnit val="5"/>
      </c:valAx>
    </c:plotArea>
    <c:plotVisOnly val="1"/>
    <c:dispBlanksAs val="gap"/>
    <c:showDLblsOverMax val="0"/>
  </c:chart>
  <c:spPr>
    <a:ln>
      <a:noFill/>
    </a:ln>
  </c:spPr>
  <c:txPr>
    <a:bodyPr/>
    <a:lstStyle/>
    <a:p>
      <a:pPr>
        <a:defRPr sz="800">
          <a:latin typeface="Arial" panose="020B0604020202020204" pitchFamily="34" charset="0"/>
          <a:cs typeface="Arial" panose="020B0604020202020204" pitchFamily="34" charset="0"/>
        </a:defRPr>
      </a:pPr>
      <a:endParaRPr lang="en-US"/>
    </a:p>
  </c:tx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1"/>
          <c:order val="0"/>
          <c:tx>
            <c:strRef>
              <c:f>'Figure 34'!$C$1</c:f>
              <c:strCache>
                <c:ptCount val="1"/>
                <c:pt idx="0">
                  <c:v>Children (0 to 18)</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'Figure 34'!$A$2:$A$5</c:f>
              <c:strCache>
                <c:ptCount val="4"/>
                <c:pt idx="0">
                  <c:v>Cut back on savings or took money out of savings account</c:v>
                </c:pt>
                <c:pt idx="1">
                  <c:v>Borrowed money or took on credit card debt</c:v>
                </c:pt>
                <c:pt idx="2">
                  <c:v>Declared bankruptcy</c:v>
                </c:pt>
                <c:pt idx="3">
                  <c:v>Contacted by collection agency about debt or medical bills</c:v>
                </c:pt>
              </c:strCache>
            </c:strRef>
          </c:cat>
          <c:val>
            <c:numRef>
              <c:f>'Figure 34'!$C$2:$C$5</c:f>
              <c:numCache>
                <c:formatCode>General</c:formatCode>
                <c:ptCount val="4"/>
                <c:pt idx="0">
                  <c:v>16.100000000000001</c:v>
                </c:pt>
                <c:pt idx="1">
                  <c:v>8.9</c:v>
                </c:pt>
                <c:pt idx="2">
                  <c:v>0.4</c:v>
                </c:pt>
                <c:pt idx="3">
                  <c:v>11.7</c:v>
                </c:pt>
              </c:numCache>
            </c:numRef>
          </c:val>
        </c:ser>
        <c:ser>
          <c:idx val="2"/>
          <c:order val="1"/>
          <c:tx>
            <c:strRef>
              <c:f>'Figure 34'!$D$1</c:f>
              <c:strCache>
                <c:ptCount val="1"/>
                <c:pt idx="0">
                  <c:v>Non-elderly adults (19 to 64) </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'Figure 34'!$A$2:$A$5</c:f>
              <c:strCache>
                <c:ptCount val="4"/>
                <c:pt idx="0">
                  <c:v>Cut back on savings or took money out of savings account</c:v>
                </c:pt>
                <c:pt idx="1">
                  <c:v>Borrowed money or took on credit card debt</c:v>
                </c:pt>
                <c:pt idx="2">
                  <c:v>Declared bankruptcy</c:v>
                </c:pt>
                <c:pt idx="3">
                  <c:v>Contacted by collection agency about debt or medical bills</c:v>
                </c:pt>
              </c:strCache>
            </c:strRef>
          </c:cat>
          <c:val>
            <c:numRef>
              <c:f>'Figure 34'!$D$2:$D$5</c:f>
              <c:numCache>
                <c:formatCode>0.0</c:formatCode>
                <c:ptCount val="4"/>
                <c:pt idx="0" formatCode="General">
                  <c:v>14.8</c:v>
                </c:pt>
                <c:pt idx="1">
                  <c:v>8</c:v>
                </c:pt>
                <c:pt idx="2" formatCode="General">
                  <c:v>0.4</c:v>
                </c:pt>
                <c:pt idx="3" formatCode="General">
                  <c:v>10.1</c:v>
                </c:pt>
              </c:numCache>
            </c:numRef>
          </c:val>
        </c:ser>
        <c:ser>
          <c:idx val="3"/>
          <c:order val="2"/>
          <c:tx>
            <c:strRef>
              <c:f>'Figure 34'!$E$1</c:f>
              <c:strCache>
                <c:ptCount val="1"/>
                <c:pt idx="0">
                  <c:v>Elderly adults (65 and older)</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'Figure 34'!$A$2:$A$5</c:f>
              <c:strCache>
                <c:ptCount val="4"/>
                <c:pt idx="0">
                  <c:v>Cut back on savings or took money out of savings account</c:v>
                </c:pt>
                <c:pt idx="1">
                  <c:v>Borrowed money or took on credit card debt</c:v>
                </c:pt>
                <c:pt idx="2">
                  <c:v>Declared bankruptcy</c:v>
                </c:pt>
                <c:pt idx="3">
                  <c:v>Contacted by collection agency about debt or medical bills</c:v>
                </c:pt>
              </c:strCache>
            </c:strRef>
          </c:cat>
          <c:val>
            <c:numRef>
              <c:f>'Figure 34'!$E$2:$E$5</c:f>
              <c:numCache>
                <c:formatCode>General</c:formatCode>
                <c:ptCount val="4"/>
                <c:pt idx="0">
                  <c:v>8.6999999999999993</c:v>
                </c:pt>
                <c:pt idx="1">
                  <c:v>3.4</c:v>
                </c:pt>
                <c:pt idx="2">
                  <c:v>0.5</c:v>
                </c:pt>
                <c:pt idx="3" formatCode="0.0">
                  <c:v>4</c:v>
                </c:pt>
              </c:numCache>
            </c:numRef>
          </c:val>
        </c:ser>
        <c:dLbls>
          <c:dLblPos val="outEnd"/>
          <c:showLegendKey val="0"/>
          <c:showVal val="1"/>
          <c:showCatName val="0"/>
          <c:showSerName val="0"/>
          <c:showPercent val="0"/>
          <c:showBubbleSize val="0"/>
        </c:dLbls>
        <c:gapWidth val="150"/>
        <c:axId val="119806208"/>
        <c:axId val="119827840"/>
      </c:barChart>
      <c:catAx>
        <c:axId val="119806208"/>
        <c:scaling>
          <c:orientation val="minMax"/>
        </c:scaling>
        <c:delete val="0"/>
        <c:axPos val="b"/>
        <c:numFmt formatCode="General" sourceLinked="0"/>
        <c:majorTickMark val="out"/>
        <c:minorTickMark val="none"/>
        <c:tickLblPos val="nextTo"/>
        <c:txPr>
          <a:bodyPr/>
          <a:lstStyle/>
          <a:p>
            <a:pPr>
              <a:defRPr sz="1100">
                <a:latin typeface="+mn-lt"/>
              </a:defRPr>
            </a:pPr>
            <a:endParaRPr lang="en-US"/>
          </a:p>
        </c:txPr>
        <c:crossAx val="119827840"/>
        <c:crosses val="autoZero"/>
        <c:auto val="1"/>
        <c:lblAlgn val="ctr"/>
        <c:lblOffset val="100"/>
        <c:noMultiLvlLbl val="0"/>
      </c:catAx>
      <c:valAx>
        <c:axId val="119827840"/>
        <c:scaling>
          <c:orientation val="minMax"/>
          <c:max val="25"/>
          <c:min val="0"/>
        </c:scaling>
        <c:delete val="0"/>
        <c:axPos val="l"/>
        <c:majorGridlines>
          <c:spPr>
            <a:ln>
              <a:gradFill>
                <a:gsLst>
                  <a:gs pos="0">
                    <a:srgbClr val="9AB5E4"/>
                  </a:gs>
                  <a:gs pos="50000">
                    <a:srgbClr val="4F81BD">
                      <a:tint val="44500"/>
                      <a:satMod val="160000"/>
                    </a:srgbClr>
                  </a:gs>
                  <a:gs pos="100000">
                    <a:srgbClr val="4F81BD">
                      <a:tint val="23500"/>
                      <a:satMod val="160000"/>
                    </a:srgbClr>
                  </a:gs>
                </a:gsLst>
                <a:lin ang="5400000" scaled="0"/>
              </a:gradFill>
            </a:ln>
          </c:spPr>
        </c:majorGridlines>
        <c:numFmt formatCode="General\%" sourceLinked="0"/>
        <c:majorTickMark val="out"/>
        <c:minorTickMark val="none"/>
        <c:tickLblPos val="nextTo"/>
        <c:crossAx val="119806208"/>
        <c:crosses val="autoZero"/>
        <c:crossBetween val="between"/>
        <c:majorUnit val="5"/>
      </c:valAx>
    </c:plotArea>
    <c:legend>
      <c:legendPos val="b"/>
      <c:overlay val="0"/>
      <c:txPr>
        <a:bodyPr/>
        <a:lstStyle/>
        <a:p>
          <a:pPr>
            <a:defRPr sz="1100">
              <a:latin typeface="+mn-lt"/>
            </a:defRPr>
          </a:pPr>
          <a:endParaRPr lang="en-US"/>
        </a:p>
      </c:txPr>
    </c:legend>
    <c:plotVisOnly val="1"/>
    <c:dispBlanksAs val="gap"/>
    <c:showDLblsOverMax val="0"/>
  </c:chart>
  <c:spPr>
    <a:ln>
      <a:noFill/>
    </a:ln>
  </c:spPr>
  <c:txPr>
    <a:bodyPr/>
    <a:lstStyle/>
    <a:p>
      <a:pPr>
        <a:defRPr sz="800">
          <a:latin typeface="Arial" panose="020B0604020202020204" pitchFamily="34" charset="0"/>
          <a:cs typeface="Arial" panose="020B0604020202020204" pitchFamily="34" charset="0"/>
        </a:defRPr>
      </a:pPr>
      <a:endParaRPr lang="en-US"/>
    </a:p>
  </c:txPr>
  <c:externalData r:id="rId2">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'Figure 34'!$B$1</c:f>
              <c:strCache>
                <c:ptCount val="1"/>
                <c:pt idx="0">
                  <c:v>Income at or below 138% of the Federal Poverty Level (FPL)</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'Figure 34'!$A$2:$A$5</c:f>
              <c:strCache>
                <c:ptCount val="4"/>
                <c:pt idx="0">
                  <c:v>Cut back on savings or took money out of savings account</c:v>
                </c:pt>
                <c:pt idx="1">
                  <c:v>Borrowed money or took on credit card debt</c:v>
                </c:pt>
                <c:pt idx="2">
                  <c:v>Declared bankruptcy</c:v>
                </c:pt>
                <c:pt idx="3">
                  <c:v>Contacted by collection agency about debt or medical bills</c:v>
                </c:pt>
              </c:strCache>
            </c:strRef>
          </c:cat>
          <c:val>
            <c:numRef>
              <c:f>'Figure 34'!$B$2:$B$5</c:f>
              <c:numCache>
                <c:formatCode>General</c:formatCode>
                <c:ptCount val="4"/>
                <c:pt idx="0">
                  <c:v>12.8</c:v>
                </c:pt>
                <c:pt idx="1">
                  <c:v>7.5</c:v>
                </c:pt>
                <c:pt idx="2">
                  <c:v>0.6</c:v>
                </c:pt>
                <c:pt idx="3">
                  <c:v>11.7</c:v>
                </c:pt>
              </c:numCache>
            </c:numRef>
          </c:val>
        </c:ser>
        <c:ser>
          <c:idx val="1"/>
          <c:order val="1"/>
          <c:tx>
            <c:strRef>
              <c:f>'Figure 34'!$C$1</c:f>
              <c:strCache>
                <c:ptCount val="1"/>
                <c:pt idx="0">
                  <c:v>Income between 138 and 299% of the FPL</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'Figure 34'!$A$2:$A$5</c:f>
              <c:strCache>
                <c:ptCount val="4"/>
                <c:pt idx="0">
                  <c:v>Cut back on savings or took money out of savings account</c:v>
                </c:pt>
                <c:pt idx="1">
                  <c:v>Borrowed money or took on credit card debt</c:v>
                </c:pt>
                <c:pt idx="2">
                  <c:v>Declared bankruptcy</c:v>
                </c:pt>
                <c:pt idx="3">
                  <c:v>Contacted by collection agency about debt or medical bills</c:v>
                </c:pt>
              </c:strCache>
            </c:strRef>
          </c:cat>
          <c:val>
            <c:numRef>
              <c:f>'Figure 34'!$C$2:$C$5</c:f>
              <c:numCache>
                <c:formatCode>General</c:formatCode>
                <c:ptCount val="4"/>
                <c:pt idx="0">
                  <c:v>21.4</c:v>
                </c:pt>
                <c:pt idx="1">
                  <c:v>10.5</c:v>
                </c:pt>
                <c:pt idx="2">
                  <c:v>0.9</c:v>
                </c:pt>
                <c:pt idx="3">
                  <c:v>13.2</c:v>
                </c:pt>
              </c:numCache>
            </c:numRef>
          </c:val>
        </c:ser>
        <c:ser>
          <c:idx val="2"/>
          <c:order val="2"/>
          <c:tx>
            <c:strRef>
              <c:f>'Figure 34'!$D$1</c:f>
              <c:strCache>
                <c:ptCount val="1"/>
                <c:pt idx="0">
                  <c:v>Income between 300 and 399% of the FPL</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'Figure 34'!$A$2:$A$5</c:f>
              <c:strCache>
                <c:ptCount val="4"/>
                <c:pt idx="0">
                  <c:v>Cut back on savings or took money out of savings account</c:v>
                </c:pt>
                <c:pt idx="1">
                  <c:v>Borrowed money or took on credit card debt</c:v>
                </c:pt>
                <c:pt idx="2">
                  <c:v>Declared bankruptcy</c:v>
                </c:pt>
                <c:pt idx="3">
                  <c:v>Contacted by collection agency about debt or medical bills</c:v>
                </c:pt>
              </c:strCache>
            </c:strRef>
          </c:cat>
          <c:val>
            <c:numRef>
              <c:f>'Figure 34'!$D$2:$D$5</c:f>
              <c:numCache>
                <c:formatCode>General</c:formatCode>
                <c:ptCount val="4"/>
                <c:pt idx="0">
                  <c:v>18.2</c:v>
                </c:pt>
                <c:pt idx="1">
                  <c:v>10.1</c:v>
                </c:pt>
                <c:pt idx="2">
                  <c:v>0.1</c:v>
                </c:pt>
                <c:pt idx="3">
                  <c:v>11.5</c:v>
                </c:pt>
              </c:numCache>
            </c:numRef>
          </c:val>
        </c:ser>
        <c:ser>
          <c:idx val="3"/>
          <c:order val="3"/>
          <c:tx>
            <c:strRef>
              <c:f>'Figure 34'!$E$1</c:f>
              <c:strCache>
                <c:ptCount val="1"/>
                <c:pt idx="0">
                  <c:v>Income at or above 400% of the FPL</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'Figure 34'!$A$2:$A$5</c:f>
              <c:strCache>
                <c:ptCount val="4"/>
                <c:pt idx="0">
                  <c:v>Cut back on savings or took money out of savings account</c:v>
                </c:pt>
                <c:pt idx="1">
                  <c:v>Borrowed money or took on credit card debt</c:v>
                </c:pt>
                <c:pt idx="2">
                  <c:v>Declared bankruptcy</c:v>
                </c:pt>
                <c:pt idx="3">
                  <c:v>Contacted by collection agency about debt or medical bills</c:v>
                </c:pt>
              </c:strCache>
            </c:strRef>
          </c:cat>
          <c:val>
            <c:numRef>
              <c:f>'Figure 34'!$E$2:$E$5</c:f>
              <c:numCache>
                <c:formatCode>General</c:formatCode>
                <c:ptCount val="4"/>
                <c:pt idx="0">
                  <c:v>9.4</c:v>
                </c:pt>
                <c:pt idx="1">
                  <c:v>4.9000000000000004</c:v>
                </c:pt>
                <c:pt idx="2" formatCode="0.0">
                  <c:v>0</c:v>
                </c:pt>
                <c:pt idx="3">
                  <c:v>5.3</c:v>
                </c:pt>
              </c:numCache>
            </c:numRef>
          </c:val>
        </c:ser>
        <c:dLbls>
          <c:dLblPos val="outEnd"/>
          <c:showLegendKey val="0"/>
          <c:showVal val="1"/>
          <c:showCatName val="0"/>
          <c:showSerName val="0"/>
          <c:showPercent val="0"/>
          <c:showBubbleSize val="0"/>
        </c:dLbls>
        <c:gapWidth val="150"/>
        <c:axId val="136576000"/>
        <c:axId val="140034816"/>
      </c:barChart>
      <c:catAx>
        <c:axId val="136576000"/>
        <c:scaling>
          <c:orientation val="minMax"/>
        </c:scaling>
        <c:delete val="0"/>
        <c:axPos val="b"/>
        <c:numFmt formatCode="General" sourceLinked="0"/>
        <c:majorTickMark val="out"/>
        <c:minorTickMark val="none"/>
        <c:tickLblPos val="nextTo"/>
        <c:txPr>
          <a:bodyPr/>
          <a:lstStyle/>
          <a:p>
            <a:pPr>
              <a:defRPr sz="1100">
                <a:latin typeface="+mn-lt"/>
              </a:defRPr>
            </a:pPr>
            <a:endParaRPr lang="en-US"/>
          </a:p>
        </c:txPr>
        <c:crossAx val="140034816"/>
        <c:crosses val="autoZero"/>
        <c:auto val="1"/>
        <c:lblAlgn val="ctr"/>
        <c:lblOffset val="100"/>
        <c:noMultiLvlLbl val="0"/>
      </c:catAx>
      <c:valAx>
        <c:axId val="140034816"/>
        <c:scaling>
          <c:orientation val="minMax"/>
          <c:max val="25"/>
          <c:min val="0"/>
        </c:scaling>
        <c:delete val="0"/>
        <c:axPos val="l"/>
        <c:majorGridlines>
          <c:spPr>
            <a:ln>
              <a:gradFill>
                <a:gsLst>
                  <a:gs pos="0">
                    <a:srgbClr val="4F81BD">
                      <a:tint val="66000"/>
                      <a:satMod val="160000"/>
                    </a:srgbClr>
                  </a:gs>
                  <a:gs pos="50000">
                    <a:srgbClr val="4F81BD">
                      <a:tint val="44500"/>
                      <a:satMod val="160000"/>
                    </a:srgbClr>
                  </a:gs>
                  <a:gs pos="100000">
                    <a:srgbClr val="4F81BD">
                      <a:tint val="23500"/>
                      <a:satMod val="160000"/>
                    </a:srgbClr>
                  </a:gs>
                </a:gsLst>
                <a:lin ang="5400000" scaled="0"/>
              </a:gradFill>
            </a:ln>
          </c:spPr>
        </c:majorGridlines>
        <c:numFmt formatCode="General\%" sourceLinked="0"/>
        <c:majorTickMark val="out"/>
        <c:minorTickMark val="none"/>
        <c:tickLblPos val="nextTo"/>
        <c:crossAx val="136576000"/>
        <c:crosses val="autoZero"/>
        <c:crossBetween val="between"/>
        <c:majorUnit val="5"/>
      </c:valAx>
    </c:plotArea>
    <c:legend>
      <c:legendPos val="b"/>
      <c:overlay val="0"/>
      <c:txPr>
        <a:bodyPr/>
        <a:lstStyle/>
        <a:p>
          <a:pPr>
            <a:defRPr sz="1100">
              <a:latin typeface="+mn-lt"/>
            </a:defRPr>
          </a:pPr>
          <a:endParaRPr lang="en-US"/>
        </a:p>
      </c:txPr>
    </c:legend>
    <c:plotVisOnly val="1"/>
    <c:dispBlanksAs val="gap"/>
    <c:showDLblsOverMax val="0"/>
  </c:chart>
  <c:spPr>
    <a:ln>
      <a:noFill/>
    </a:ln>
  </c:spPr>
  <c:txPr>
    <a:bodyPr/>
    <a:lstStyle/>
    <a:p>
      <a:pPr>
        <a:defRPr sz="800">
          <a:latin typeface="Arial" panose="020B0604020202020204" pitchFamily="34" charset="0"/>
          <a:cs typeface="Arial" panose="020B0604020202020204" pitchFamily="34" charset="0"/>
        </a:defRPr>
      </a:pPr>
      <a:endParaRPr lang="en-US"/>
    </a:p>
  </c:txPr>
  <c:externalData r:id="rId2">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Sheet1!$A$1:$E$1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Sheet1!$A$2:$E$2</c:f>
              <c:numCache>
                <c:formatCode>General</c:formatCode>
                <c:ptCount val="5"/>
                <c:pt idx="0">
                  <c:v>31.2</c:v>
                </c:pt>
                <c:pt idx="1">
                  <c:v>10.199999999999999</c:v>
                </c:pt>
                <c:pt idx="2">
                  <c:v>13.3</c:v>
                </c:pt>
                <c:pt idx="3">
                  <c:v>6.1</c:v>
                </c:pt>
                <c:pt idx="4">
                  <c:v>5.2</c:v>
                </c:pt>
              </c:numCache>
            </c:numRef>
          </c:val>
        </c:ser>
        <c:dLbls>
          <c:showLegendKey val="0"/>
          <c:showVal val="0"/>
          <c:showCatName val="0"/>
          <c:showSerName val="0"/>
          <c:showPercent val="0"/>
          <c:showBubbleSize val="0"/>
        </c:dLbls>
        <c:gapWidth val="150"/>
        <c:axId val="136559616"/>
        <c:axId val="140145408"/>
      </c:barChart>
      <c:catAx>
        <c:axId val="136559616"/>
        <c:scaling>
          <c:orientation val="minMax"/>
        </c:scaling>
        <c:delete val="0"/>
        <c:axPos val="b"/>
        <c:numFmt formatCode="General" sourceLinked="1"/>
        <c:majorTickMark val="out"/>
        <c:minorTickMark val="none"/>
        <c:tickLblPos val="nextTo"/>
        <c:txPr>
          <a:bodyPr/>
          <a:lstStyle/>
          <a:p>
            <a:pPr>
              <a:defRPr sz="1100"/>
            </a:pPr>
            <a:endParaRPr lang="en-US"/>
          </a:p>
        </c:txPr>
        <c:crossAx val="140145408"/>
        <c:crosses val="autoZero"/>
        <c:auto val="1"/>
        <c:lblAlgn val="ctr"/>
        <c:lblOffset val="100"/>
        <c:noMultiLvlLbl val="0"/>
      </c:catAx>
      <c:valAx>
        <c:axId val="140145408"/>
        <c:scaling>
          <c:orientation val="minMax"/>
          <c:max val="50"/>
          <c:min val="0"/>
        </c:scaling>
        <c:delete val="0"/>
        <c:axPos val="l"/>
        <c:majorGridlines>
          <c:spPr>
            <a:ln>
              <a:gradFill>
                <a:gsLst>
                  <a:gs pos="0">
                    <a:srgbClr val="9AB5E4"/>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36559616"/>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Sheet1!$B$2:$F$2</c:f>
              <c:numCache>
                <c:formatCode>General</c:formatCode>
                <c:ptCount val="5"/>
                <c:pt idx="0">
                  <c:v>31.6</c:v>
                </c:pt>
                <c:pt idx="1">
                  <c:v>10.8</c:v>
                </c:pt>
                <c:pt idx="2">
                  <c:v>11.9</c:v>
                </c:pt>
                <c:pt idx="3">
                  <c:v>4.9000000000000004</c:v>
                </c:pt>
                <c:pt idx="4">
                  <c:v>4.5</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Sheet1!$B$3:$F$3</c:f>
              <c:numCache>
                <c:formatCode>General</c:formatCode>
                <c:ptCount val="5"/>
                <c:pt idx="0">
                  <c:v>33.1</c:v>
                </c:pt>
                <c:pt idx="1">
                  <c:v>11.1</c:v>
                </c:pt>
                <c:pt idx="2">
                  <c:v>15.7</c:v>
                </c:pt>
                <c:pt idx="3">
                  <c:v>7.4</c:v>
                </c:pt>
                <c:pt idx="4">
                  <c:v>6.1</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Sheet1!$B$4:$F$4</c:f>
              <c:numCache>
                <c:formatCode>General</c:formatCode>
                <c:ptCount val="5"/>
                <c:pt idx="0">
                  <c:v>22.4</c:v>
                </c:pt>
                <c:pt idx="1">
                  <c:v>5.3</c:v>
                </c:pt>
                <c:pt idx="2">
                  <c:v>5.2</c:v>
                </c:pt>
                <c:pt idx="3">
                  <c:v>2.1</c:v>
                </c:pt>
                <c:pt idx="4">
                  <c:v>2.2000000000000002</c:v>
                </c:pt>
              </c:numCache>
            </c:numRef>
          </c:val>
        </c:ser>
        <c:dLbls>
          <c:showLegendKey val="0"/>
          <c:showVal val="0"/>
          <c:showCatName val="0"/>
          <c:showSerName val="0"/>
          <c:showPercent val="0"/>
          <c:showBubbleSize val="0"/>
        </c:dLbls>
        <c:gapWidth val="75"/>
        <c:axId val="141585408"/>
        <c:axId val="141595392"/>
      </c:barChart>
      <c:catAx>
        <c:axId val="141585408"/>
        <c:scaling>
          <c:orientation val="minMax"/>
        </c:scaling>
        <c:delete val="0"/>
        <c:axPos val="b"/>
        <c:numFmt formatCode="General" sourceLinked="1"/>
        <c:majorTickMark val="out"/>
        <c:minorTickMark val="none"/>
        <c:tickLblPos val="nextTo"/>
        <c:txPr>
          <a:bodyPr/>
          <a:lstStyle/>
          <a:p>
            <a:pPr>
              <a:defRPr sz="1100"/>
            </a:pPr>
            <a:endParaRPr lang="en-US"/>
          </a:p>
        </c:txPr>
        <c:crossAx val="141595392"/>
        <c:crosses val="autoZero"/>
        <c:auto val="1"/>
        <c:lblAlgn val="ctr"/>
        <c:lblOffset val="100"/>
        <c:noMultiLvlLbl val="0"/>
      </c:catAx>
      <c:valAx>
        <c:axId val="141595392"/>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41585408"/>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Sheet1!$B$2:$F$2</c:f>
              <c:numCache>
                <c:formatCode>General</c:formatCode>
                <c:ptCount val="5"/>
                <c:pt idx="0">
                  <c:v>31.7</c:v>
                </c:pt>
                <c:pt idx="1">
                  <c:v>10.3</c:v>
                </c:pt>
                <c:pt idx="2">
                  <c:v>13.6</c:v>
                </c:pt>
                <c:pt idx="3">
                  <c:v>6</c:v>
                </c:pt>
                <c:pt idx="4">
                  <c:v>5.7</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Sheet1!$B$3:$F$3</c:f>
              <c:numCache>
                <c:formatCode>General</c:formatCode>
                <c:ptCount val="5"/>
                <c:pt idx="0">
                  <c:v>30.7</c:v>
                </c:pt>
                <c:pt idx="1">
                  <c:v>10</c:v>
                </c:pt>
                <c:pt idx="2">
                  <c:v>13</c:v>
                </c:pt>
                <c:pt idx="3">
                  <c:v>6.2</c:v>
                </c:pt>
                <c:pt idx="4">
                  <c:v>4.5</c:v>
                </c:pt>
              </c:numCache>
            </c:numRef>
          </c:val>
        </c:ser>
        <c:dLbls>
          <c:showLegendKey val="0"/>
          <c:showVal val="0"/>
          <c:showCatName val="0"/>
          <c:showSerName val="0"/>
          <c:showPercent val="0"/>
          <c:showBubbleSize val="0"/>
        </c:dLbls>
        <c:gapWidth val="150"/>
        <c:axId val="140445568"/>
        <c:axId val="140447104"/>
      </c:barChart>
      <c:catAx>
        <c:axId val="140445568"/>
        <c:scaling>
          <c:orientation val="minMax"/>
        </c:scaling>
        <c:delete val="0"/>
        <c:axPos val="b"/>
        <c:numFmt formatCode="General" sourceLinked="1"/>
        <c:majorTickMark val="out"/>
        <c:minorTickMark val="none"/>
        <c:tickLblPos val="nextTo"/>
        <c:txPr>
          <a:bodyPr/>
          <a:lstStyle/>
          <a:p>
            <a:pPr>
              <a:defRPr sz="1100"/>
            </a:pPr>
            <a:endParaRPr lang="en-US"/>
          </a:p>
        </c:txPr>
        <c:crossAx val="140447104"/>
        <c:crosses val="autoZero"/>
        <c:auto val="1"/>
        <c:lblAlgn val="ctr"/>
        <c:lblOffset val="100"/>
        <c:noMultiLvlLbl val="0"/>
      </c:catAx>
      <c:valAx>
        <c:axId val="140447104"/>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40445568"/>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Sheet1!$B$2:$F$2</c:f>
              <c:numCache>
                <c:formatCode>General</c:formatCode>
                <c:ptCount val="5"/>
                <c:pt idx="0">
                  <c:v>31.7</c:v>
                </c:pt>
                <c:pt idx="1">
                  <c:v>10</c:v>
                </c:pt>
                <c:pt idx="2">
                  <c:v>14</c:v>
                </c:pt>
                <c:pt idx="3">
                  <c:v>6</c:v>
                </c:pt>
                <c:pt idx="4">
                  <c:v>4.8</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Sheet1!$B$3:$F$3</c:f>
              <c:numCache>
                <c:formatCode>General</c:formatCode>
                <c:ptCount val="5"/>
                <c:pt idx="0">
                  <c:v>32.9</c:v>
                </c:pt>
                <c:pt idx="1">
                  <c:v>12.2</c:v>
                </c:pt>
                <c:pt idx="2">
                  <c:v>10.5</c:v>
                </c:pt>
                <c:pt idx="3">
                  <c:v>6.1</c:v>
                </c:pt>
                <c:pt idx="4">
                  <c:v>7.4</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Sheet1!$B$4:$F$4</c:f>
              <c:numCache>
                <c:formatCode>General</c:formatCode>
                <c:ptCount val="5"/>
                <c:pt idx="0">
                  <c:v>34.700000000000003</c:v>
                </c:pt>
                <c:pt idx="1">
                  <c:v>9.9</c:v>
                </c:pt>
                <c:pt idx="2">
                  <c:v>17</c:v>
                </c:pt>
                <c:pt idx="3">
                  <c:v>5.3</c:v>
                </c:pt>
                <c:pt idx="4">
                  <c:v>7.6</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Sheet1!$B$5:$F$5</c:f>
              <c:numCache>
                <c:formatCode>General</c:formatCode>
                <c:ptCount val="5"/>
                <c:pt idx="0">
                  <c:v>25.6</c:v>
                </c:pt>
                <c:pt idx="1">
                  <c:v>10</c:v>
                </c:pt>
                <c:pt idx="2">
                  <c:v>9.1</c:v>
                </c:pt>
                <c:pt idx="3">
                  <c:v>7</c:v>
                </c:pt>
                <c:pt idx="4">
                  <c:v>5.0999999999999996</c:v>
                </c:pt>
              </c:numCache>
            </c:numRef>
          </c:val>
        </c:ser>
        <c:dLbls>
          <c:dLblPos val="outEnd"/>
          <c:showLegendKey val="0"/>
          <c:showVal val="1"/>
          <c:showCatName val="0"/>
          <c:showSerName val="0"/>
          <c:showPercent val="0"/>
          <c:showBubbleSize val="0"/>
        </c:dLbls>
        <c:gapWidth val="75"/>
        <c:axId val="141414400"/>
        <c:axId val="141415936"/>
      </c:barChart>
      <c:catAx>
        <c:axId val="141414400"/>
        <c:scaling>
          <c:orientation val="minMax"/>
        </c:scaling>
        <c:delete val="0"/>
        <c:axPos val="b"/>
        <c:numFmt formatCode="General" sourceLinked="1"/>
        <c:majorTickMark val="out"/>
        <c:minorTickMark val="none"/>
        <c:tickLblPos val="nextTo"/>
        <c:txPr>
          <a:bodyPr/>
          <a:lstStyle/>
          <a:p>
            <a:pPr>
              <a:defRPr sz="1100"/>
            </a:pPr>
            <a:endParaRPr lang="en-US"/>
          </a:p>
        </c:txPr>
        <c:crossAx val="141415936"/>
        <c:crosses val="autoZero"/>
        <c:auto val="1"/>
        <c:lblAlgn val="ctr"/>
        <c:lblOffset val="100"/>
        <c:noMultiLvlLbl val="0"/>
      </c:catAx>
      <c:valAx>
        <c:axId val="141415936"/>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41414400"/>
        <c:crosses val="autoZero"/>
        <c:crossBetween val="between"/>
        <c:majorUnit val="10"/>
      </c:valAx>
    </c:plotArea>
    <c:legend>
      <c:legendPos val="b"/>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2664464927666002"/>
          <c:h val="0.58665962529705773"/>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Sheet1!$B$2:$F$2</c:f>
              <c:numCache>
                <c:formatCode>0.0</c:formatCode>
                <c:ptCount val="5"/>
                <c:pt idx="0" formatCode="General">
                  <c:v>27.8</c:v>
                </c:pt>
                <c:pt idx="1">
                  <c:v>6.4</c:v>
                </c:pt>
                <c:pt idx="2">
                  <c:v>15.3</c:v>
                </c:pt>
                <c:pt idx="3" formatCode="General">
                  <c:v>7.4</c:v>
                </c:pt>
                <c:pt idx="4">
                  <c:v>4.3</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Sheet1!$B$3:$F$3</c:f>
              <c:numCache>
                <c:formatCode>0.0</c:formatCode>
                <c:ptCount val="5"/>
                <c:pt idx="0" formatCode="General">
                  <c:v>35.6</c:v>
                </c:pt>
                <c:pt idx="1">
                  <c:v>14.5</c:v>
                </c:pt>
                <c:pt idx="2">
                  <c:v>17.399999999999999</c:v>
                </c:pt>
                <c:pt idx="3" formatCode="General">
                  <c:v>10.1</c:v>
                </c:pt>
                <c:pt idx="4">
                  <c:v>7.6</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Sheet1!$B$4:$F$4</c:f>
              <c:numCache>
                <c:formatCode>0.0</c:formatCode>
                <c:ptCount val="5"/>
                <c:pt idx="0" formatCode="General">
                  <c:v>40.200000000000003</c:v>
                </c:pt>
                <c:pt idx="1">
                  <c:v>13.1</c:v>
                </c:pt>
                <c:pt idx="2">
                  <c:v>15.8</c:v>
                </c:pt>
                <c:pt idx="3" formatCode="General">
                  <c:v>6.2</c:v>
                </c:pt>
                <c:pt idx="4">
                  <c:v>6.5</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Sheet1!$B$5:$F$5</c:f>
              <c:numCache>
                <c:formatCode>0.0</c:formatCode>
                <c:ptCount val="5"/>
                <c:pt idx="0" formatCode="General">
                  <c:v>28.2</c:v>
                </c:pt>
                <c:pt idx="1">
                  <c:v>9.1999999999999993</c:v>
                </c:pt>
                <c:pt idx="2">
                  <c:v>8.6999999999999993</c:v>
                </c:pt>
                <c:pt idx="3" formatCode="General">
                  <c:v>2.6</c:v>
                </c:pt>
                <c:pt idx="4">
                  <c:v>3.8</c:v>
                </c:pt>
              </c:numCache>
            </c:numRef>
          </c:val>
        </c:ser>
        <c:dLbls>
          <c:dLblPos val="outEnd"/>
          <c:showLegendKey val="0"/>
          <c:showVal val="1"/>
          <c:showCatName val="0"/>
          <c:showSerName val="0"/>
          <c:showPercent val="0"/>
          <c:showBubbleSize val="0"/>
        </c:dLbls>
        <c:gapWidth val="75"/>
        <c:axId val="141342592"/>
        <c:axId val="141344128"/>
      </c:barChart>
      <c:catAx>
        <c:axId val="141342592"/>
        <c:scaling>
          <c:orientation val="minMax"/>
        </c:scaling>
        <c:delete val="0"/>
        <c:axPos val="b"/>
        <c:numFmt formatCode="General" sourceLinked="1"/>
        <c:majorTickMark val="out"/>
        <c:minorTickMark val="none"/>
        <c:tickLblPos val="nextTo"/>
        <c:txPr>
          <a:bodyPr/>
          <a:lstStyle/>
          <a:p>
            <a:pPr>
              <a:defRPr sz="1100"/>
            </a:pPr>
            <a:endParaRPr lang="en-US"/>
          </a:p>
        </c:txPr>
        <c:crossAx val="141344128"/>
        <c:crosses val="autoZero"/>
        <c:auto val="1"/>
        <c:lblAlgn val="ctr"/>
        <c:lblOffset val="100"/>
        <c:noMultiLvlLbl val="0"/>
      </c:catAx>
      <c:valAx>
        <c:axId val="141344128"/>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41342592"/>
        <c:crosses val="autoZero"/>
        <c:crossBetween val="between"/>
        <c:majorUnit val="10"/>
      </c:valAx>
    </c:plotArea>
    <c:legend>
      <c:legendPos val="b"/>
      <c:layout>
        <c:manualLayout>
          <c:xMode val="edge"/>
          <c:yMode val="edge"/>
          <c:x val="4.4718563023224002E-2"/>
          <c:y val="0.834982954412131"/>
          <c:w val="0.935839210856937"/>
          <c:h val="0.14373101157267501"/>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62303830480483302"/>
        </c:manualLayout>
      </c:layout>
      <c:barChart>
        <c:barDir val="col"/>
        <c:grouping val="clustered"/>
        <c:varyColors val="0"/>
        <c:ser>
          <c:idx val="0"/>
          <c:order val="0"/>
          <c:tx>
            <c:strRef>
              <c:f>Sheet1!$A$2</c:f>
              <c:strCache>
                <c:ptCount val="1"/>
                <c:pt idx="0">
                  <c:v>Income at or below 138% of the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Sheet1!$B$2:$D$2</c:f>
              <c:numCache>
                <c:formatCode>0.00</c:formatCode>
                <c:ptCount val="3"/>
                <c:pt idx="0">
                  <c:v>93.6</c:v>
                </c:pt>
                <c:pt idx="1">
                  <c:v>97.6</c:v>
                </c:pt>
                <c:pt idx="2">
                  <c:v>85.9</c:v>
                </c:pt>
              </c:numCache>
            </c:numRef>
          </c:val>
        </c:ser>
        <c:ser>
          <c:idx val="1"/>
          <c:order val="1"/>
          <c:tx>
            <c:strRef>
              <c:f>Sheet1!$A$3</c:f>
              <c:strCache>
                <c:ptCount val="1"/>
                <c:pt idx="0">
                  <c:v>Income between 138 and 299% of the FPL</c:v>
                </c:pt>
              </c:strCache>
            </c:strRef>
          </c:tx>
          <c:spPr>
            <a:solidFill>
              <a:schemeClr val="accent1">
                <a:lumMod val="60000"/>
                <a:lumOff val="4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Sheet1!$B$3:$D$3</c:f>
              <c:numCache>
                <c:formatCode>0.00</c:formatCode>
                <c:ptCount val="3"/>
                <c:pt idx="0">
                  <c:v>95.6</c:v>
                </c:pt>
                <c:pt idx="1">
                  <c:v>97.9</c:v>
                </c:pt>
                <c:pt idx="2">
                  <c:v>91.5</c:v>
                </c:pt>
              </c:numCache>
            </c:numRef>
          </c:val>
        </c:ser>
        <c:ser>
          <c:idx val="2"/>
          <c:order val="2"/>
          <c:tx>
            <c:strRef>
              <c:f>Sheet1!$A$4</c:f>
              <c:strCache>
                <c:ptCount val="1"/>
                <c:pt idx="0">
                  <c:v>Income between 300 and 399% of the FPL</c:v>
                </c:pt>
              </c:strCache>
            </c:strRef>
          </c:tx>
          <c:spPr>
            <a:solidFill>
              <a:schemeClr val="accent1">
                <a:lumMod val="40000"/>
                <a:lumOff val="60000"/>
              </a:schemeClr>
            </a:solidFill>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Sheet1!$B$4:$D$4</c:f>
              <c:numCache>
                <c:formatCode>0.00</c:formatCode>
                <c:ptCount val="3"/>
                <c:pt idx="0">
                  <c:v>96.6</c:v>
                </c:pt>
                <c:pt idx="1">
                  <c:v>98.8</c:v>
                </c:pt>
                <c:pt idx="2">
                  <c:v>92.9</c:v>
                </c:pt>
              </c:numCache>
            </c:numRef>
          </c:val>
        </c:ser>
        <c:ser>
          <c:idx val="3"/>
          <c:order val="3"/>
          <c:tx>
            <c:strRef>
              <c:f>Sheet1!$A$5</c:f>
              <c:strCache>
                <c:ptCount val="1"/>
                <c:pt idx="0">
                  <c:v>Income at or above 400% of the FPL</c:v>
                </c:pt>
              </c:strCache>
            </c:strRef>
          </c:tx>
          <c:spPr>
            <a:solidFill>
              <a:schemeClr val="accent1">
                <a:lumMod val="20000"/>
                <a:lumOff val="8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Sheet1!$B$5:$D$5</c:f>
              <c:numCache>
                <c:formatCode>0.00</c:formatCode>
                <c:ptCount val="3"/>
                <c:pt idx="0">
                  <c:v>98.6</c:v>
                </c:pt>
                <c:pt idx="1">
                  <c:v>99.5</c:v>
                </c:pt>
                <c:pt idx="2">
                  <c:v>96.2</c:v>
                </c:pt>
              </c:numCache>
            </c:numRef>
          </c:val>
        </c:ser>
        <c:dLbls>
          <c:showLegendKey val="0"/>
          <c:showVal val="0"/>
          <c:showCatName val="0"/>
          <c:showSerName val="0"/>
          <c:showPercent val="0"/>
          <c:showBubbleSize val="0"/>
        </c:dLbls>
        <c:gapWidth val="75"/>
        <c:axId val="32489856"/>
        <c:axId val="32491392"/>
      </c:barChart>
      <c:catAx>
        <c:axId val="32489856"/>
        <c:scaling>
          <c:orientation val="minMax"/>
        </c:scaling>
        <c:delete val="0"/>
        <c:axPos val="b"/>
        <c:numFmt formatCode="General" sourceLinked="1"/>
        <c:majorTickMark val="out"/>
        <c:minorTickMark val="none"/>
        <c:tickLblPos val="nextTo"/>
        <c:txPr>
          <a:bodyPr/>
          <a:lstStyle/>
          <a:p>
            <a:pPr>
              <a:defRPr sz="1100"/>
            </a:pPr>
            <a:endParaRPr lang="en-US"/>
          </a:p>
        </c:txPr>
        <c:crossAx val="32491392"/>
        <c:crosses val="autoZero"/>
        <c:auto val="1"/>
        <c:lblAlgn val="ctr"/>
        <c:lblOffset val="100"/>
        <c:noMultiLvlLbl val="0"/>
      </c:catAx>
      <c:valAx>
        <c:axId val="32491392"/>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32489856"/>
        <c:crosses val="autoZero"/>
        <c:crossBetween val="between"/>
        <c:majorUnit val="20"/>
      </c:valAx>
    </c:plotArea>
    <c:legend>
      <c:legendPos val="b"/>
      <c:layout>
        <c:manualLayout>
          <c:xMode val="edge"/>
          <c:yMode val="edge"/>
          <c:x val="1.579778830963665E-2"/>
          <c:y val="0.85568872070697277"/>
          <c:w val="0.98165279695488317"/>
          <c:h val="0.14373101157267501"/>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83E-2"/>
          <c:y val="4.3725201211683745E-2"/>
          <c:w val="0.91239591496560557"/>
          <c:h val="0.80224603973616493"/>
        </c:manualLayout>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Sheet1!$A$1:$E$1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Sheet1!$A$2:$E$2</c:f>
              <c:numCache>
                <c:formatCode>General</c:formatCode>
                <c:ptCount val="5"/>
                <c:pt idx="0">
                  <c:v>92</c:v>
                </c:pt>
                <c:pt idx="1">
                  <c:v>8</c:v>
                </c:pt>
                <c:pt idx="2">
                  <c:v>4.3</c:v>
                </c:pt>
                <c:pt idx="3">
                  <c:v>2.2000000000000002</c:v>
                </c:pt>
                <c:pt idx="4">
                  <c:v>1.5</c:v>
                </c:pt>
              </c:numCache>
            </c:numRef>
          </c:val>
        </c:ser>
        <c:dLbls>
          <c:showLegendKey val="0"/>
          <c:showVal val="0"/>
          <c:showCatName val="0"/>
          <c:showSerName val="0"/>
          <c:showPercent val="0"/>
          <c:showBubbleSize val="0"/>
        </c:dLbls>
        <c:gapWidth val="150"/>
        <c:axId val="35864576"/>
        <c:axId val="35866112"/>
      </c:barChart>
      <c:catAx>
        <c:axId val="35864576"/>
        <c:scaling>
          <c:orientation val="minMax"/>
        </c:scaling>
        <c:delete val="0"/>
        <c:axPos val="b"/>
        <c:numFmt formatCode="General" sourceLinked="1"/>
        <c:majorTickMark val="out"/>
        <c:minorTickMark val="none"/>
        <c:tickLblPos val="nextTo"/>
        <c:txPr>
          <a:bodyPr/>
          <a:lstStyle/>
          <a:p>
            <a:pPr>
              <a:defRPr sz="1100"/>
            </a:pPr>
            <a:endParaRPr lang="en-US"/>
          </a:p>
        </c:txPr>
        <c:crossAx val="35866112"/>
        <c:crosses val="autoZero"/>
        <c:auto val="1"/>
        <c:lblAlgn val="ctr"/>
        <c:lblOffset val="100"/>
        <c:noMultiLvlLbl val="0"/>
      </c:catAx>
      <c:valAx>
        <c:axId val="35866112"/>
        <c:scaling>
          <c:orientation val="minMax"/>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5864576"/>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Sheet1!$B$2:$F$2</c:f>
              <c:numCache>
                <c:formatCode>General</c:formatCode>
                <c:ptCount val="5"/>
                <c:pt idx="0" formatCode="0.0">
                  <c:v>97.4</c:v>
                </c:pt>
                <c:pt idx="1">
                  <c:v>2.6</c:v>
                </c:pt>
                <c:pt idx="2">
                  <c:v>1</c:v>
                </c:pt>
                <c:pt idx="3">
                  <c:v>1.6</c:v>
                </c:pt>
                <c:pt idx="4">
                  <c:v>0.02</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Sheet1!$B$3:$F$3</c:f>
              <c:numCache>
                <c:formatCode>General</c:formatCode>
                <c:ptCount val="5"/>
                <c:pt idx="0" formatCode="0.0">
                  <c:v>88.8</c:v>
                </c:pt>
                <c:pt idx="1">
                  <c:v>11.2</c:v>
                </c:pt>
                <c:pt idx="2">
                  <c:v>6.2</c:v>
                </c:pt>
                <c:pt idx="3">
                  <c:v>2.8</c:v>
                </c:pt>
                <c:pt idx="4">
                  <c:v>2.2000000000000002</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Sheet1!$B$4:$F$4</c:f>
              <c:numCache>
                <c:formatCode>General</c:formatCode>
                <c:ptCount val="5"/>
                <c:pt idx="0" formatCode="0.0">
                  <c:v>98</c:v>
                </c:pt>
                <c:pt idx="1">
                  <c:v>2</c:v>
                </c:pt>
                <c:pt idx="2">
                  <c:v>1.2</c:v>
                </c:pt>
                <c:pt idx="3">
                  <c:v>0.4</c:v>
                </c:pt>
                <c:pt idx="4">
                  <c:v>0.4</c:v>
                </c:pt>
              </c:numCache>
            </c:numRef>
          </c:val>
        </c:ser>
        <c:dLbls>
          <c:showLegendKey val="0"/>
          <c:showVal val="0"/>
          <c:showCatName val="0"/>
          <c:showSerName val="0"/>
          <c:showPercent val="0"/>
          <c:showBubbleSize val="0"/>
        </c:dLbls>
        <c:gapWidth val="150"/>
        <c:axId val="34404224"/>
        <c:axId val="34405760"/>
      </c:barChart>
      <c:catAx>
        <c:axId val="34404224"/>
        <c:scaling>
          <c:orientation val="minMax"/>
        </c:scaling>
        <c:delete val="0"/>
        <c:axPos val="b"/>
        <c:numFmt formatCode="General" sourceLinked="1"/>
        <c:majorTickMark val="out"/>
        <c:minorTickMark val="none"/>
        <c:tickLblPos val="nextTo"/>
        <c:txPr>
          <a:bodyPr/>
          <a:lstStyle/>
          <a:p>
            <a:pPr>
              <a:defRPr sz="1100"/>
            </a:pPr>
            <a:endParaRPr lang="en-US"/>
          </a:p>
        </c:txPr>
        <c:crossAx val="34405760"/>
        <c:crosses val="autoZero"/>
        <c:auto val="1"/>
        <c:lblAlgn val="ctr"/>
        <c:lblOffset val="100"/>
        <c:noMultiLvlLbl val="0"/>
      </c:catAx>
      <c:valAx>
        <c:axId val="3440576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4404224"/>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Sheet1!$B$2:$F$2</c:f>
              <c:numCache>
                <c:formatCode>General</c:formatCode>
                <c:ptCount val="5"/>
                <c:pt idx="0">
                  <c:v>93.7</c:v>
                </c:pt>
                <c:pt idx="1">
                  <c:v>6.3</c:v>
                </c:pt>
                <c:pt idx="2">
                  <c:v>4</c:v>
                </c:pt>
                <c:pt idx="3">
                  <c:v>1.7</c:v>
                </c:pt>
                <c:pt idx="4">
                  <c:v>0.6</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pPr>
              <a:noFill/>
              <a:ln>
                <a:noFill/>
              </a:ln>
              <a:effectLst/>
            </c:spPr>
            <c:txPr>
              <a:bodyPr/>
              <a:lstStyle/>
              <a:p>
                <a:pPr>
                  <a:defRPr sz="120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Sheet1!$B$3:$F$3</c:f>
              <c:numCache>
                <c:formatCode>General</c:formatCode>
                <c:ptCount val="5"/>
                <c:pt idx="0">
                  <c:v>90.3</c:v>
                </c:pt>
                <c:pt idx="1">
                  <c:v>9.6999999999999993</c:v>
                </c:pt>
                <c:pt idx="2">
                  <c:v>4.5999999999999996</c:v>
                </c:pt>
                <c:pt idx="3">
                  <c:v>2.6</c:v>
                </c:pt>
                <c:pt idx="4">
                  <c:v>2.4</c:v>
                </c:pt>
              </c:numCache>
            </c:numRef>
          </c:val>
        </c:ser>
        <c:dLbls>
          <c:showLegendKey val="0"/>
          <c:showVal val="0"/>
          <c:showCatName val="0"/>
          <c:showSerName val="0"/>
          <c:showPercent val="0"/>
          <c:showBubbleSize val="0"/>
        </c:dLbls>
        <c:gapWidth val="150"/>
        <c:axId val="34457472"/>
        <c:axId val="34502144"/>
      </c:barChart>
      <c:catAx>
        <c:axId val="34457472"/>
        <c:scaling>
          <c:orientation val="minMax"/>
        </c:scaling>
        <c:delete val="0"/>
        <c:axPos val="b"/>
        <c:numFmt formatCode="General" sourceLinked="1"/>
        <c:majorTickMark val="out"/>
        <c:minorTickMark val="none"/>
        <c:tickLblPos val="nextTo"/>
        <c:txPr>
          <a:bodyPr/>
          <a:lstStyle/>
          <a:p>
            <a:pPr>
              <a:defRPr sz="1100"/>
            </a:pPr>
            <a:endParaRPr lang="en-US"/>
          </a:p>
        </c:txPr>
        <c:crossAx val="34502144"/>
        <c:crosses val="autoZero"/>
        <c:auto val="1"/>
        <c:lblAlgn val="ctr"/>
        <c:lblOffset val="100"/>
        <c:noMultiLvlLbl val="0"/>
      </c:catAx>
      <c:valAx>
        <c:axId val="3450214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4457472"/>
        <c:crosses val="autoZero"/>
        <c:crossBetween val="between"/>
        <c:majorUnit val="20"/>
      </c:valAx>
    </c:plotArea>
    <c:legend>
      <c:legendPos val="b"/>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Calibri" charset="0"/>
                <a:ea typeface="ＭＳ Ｐゴシック" charset="0"/>
                <a:cs typeface="ＭＳ Ｐゴシック" charset="0"/>
              </a:defRPr>
            </a:lvl1pPr>
          </a:lstStyle>
          <a:p>
            <a:pPr>
              <a:defRPr/>
            </a:pPr>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7C334750-2352-4B2E-BA89-7D4D92F6063F}" type="datetimeFigureOut">
              <a:rPr lang="en-US" altLang="en-US"/>
              <a:pPr/>
              <a:t>12/15/2015</a:t>
            </a:fld>
            <a:endParaRPr lang="en-US" alt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atin typeface="Calibri" charset="0"/>
                <a:ea typeface="ＭＳ Ｐゴシック" charset="0"/>
                <a:cs typeface="ＭＳ Ｐゴシック" charset="0"/>
              </a:defRPr>
            </a:lvl1pPr>
          </a:lstStyle>
          <a:p>
            <a:pPr>
              <a:defRPr/>
            </a:pPr>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07923F82-0C55-4A82-ADB7-C020DF7AEF21}" type="slidenum">
              <a:rPr lang="en-US" altLang="en-US"/>
              <a:pPr/>
              <a:t>‹#›</a:t>
            </a:fld>
            <a:endParaRPr lang="en-US" altLang="en-US" dirty="0"/>
          </a:p>
        </p:txBody>
      </p:sp>
    </p:spTree>
    <p:extLst>
      <p:ext uri="{BB962C8B-B14F-4D97-AF65-F5344CB8AC3E}">
        <p14:creationId xmlns:p14="http://schemas.microsoft.com/office/powerpoint/2010/main" val="2404603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Calibri" pitchFamily="34" charset="0"/>
                <a:ea typeface="ＭＳ Ｐゴシック" charset="-128"/>
                <a:cs typeface="+mn-cs"/>
              </a:defRPr>
            </a:lvl1pPr>
          </a:lstStyle>
          <a:p>
            <a:pPr>
              <a:defRPr/>
            </a:pPr>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CEFC4FF3-F2B4-4986-85D7-E6C0D0EDDD3C}" type="datetimeFigureOut">
              <a:rPr lang="en-US" altLang="en-US"/>
              <a:pPr/>
              <a:t>12/15/2015</a:t>
            </a:fld>
            <a:endParaRPr lang="en-US" alt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Calibri" pitchFamily="34" charset="0"/>
                <a:ea typeface="ＭＳ Ｐゴシック" charset="-128"/>
                <a:cs typeface="+mn-cs"/>
              </a:defRPr>
            </a:lvl1pPr>
          </a:lstStyle>
          <a:p>
            <a:pPr>
              <a:defRPr/>
            </a:pPr>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C633E6E6-89C7-4DE2-8571-13BA2D2041F3}" type="slidenum">
              <a:rPr lang="en-US" altLang="en-US"/>
              <a:pPr/>
              <a:t>‹#›</a:t>
            </a:fld>
            <a:endParaRPr lang="en-US" altLang="en-US" dirty="0"/>
          </a:p>
        </p:txBody>
      </p:sp>
    </p:spTree>
    <p:extLst>
      <p:ext uri="{BB962C8B-B14F-4D97-AF65-F5344CB8AC3E}">
        <p14:creationId xmlns:p14="http://schemas.microsoft.com/office/powerpoint/2010/main" val="1195750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ea typeface="ＭＳ Ｐゴシック" charset="-128"/>
            </a:endParaRPr>
          </a:p>
        </p:txBody>
      </p:sp>
      <p:sp>
        <p:nvSpPr>
          <p:cNvPr id="81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ＭＳ Ｐゴシック" charset="-128"/>
              </a:defRPr>
            </a:lvl1pPr>
            <a:lvl2pPr marL="757066" indent="-291179" eaLnBrk="0" hangingPunct="0">
              <a:defRPr sz="2400">
                <a:solidFill>
                  <a:schemeClr val="tx1"/>
                </a:solidFill>
                <a:latin typeface="Calibri" pitchFamily="34" charset="0"/>
                <a:ea typeface="ＭＳ Ｐゴシック" charset="-128"/>
              </a:defRPr>
            </a:lvl2pPr>
            <a:lvl3pPr marL="1164717" indent="-232943" eaLnBrk="0" hangingPunct="0">
              <a:defRPr sz="2400">
                <a:solidFill>
                  <a:schemeClr val="tx1"/>
                </a:solidFill>
                <a:latin typeface="Calibri" pitchFamily="34" charset="0"/>
                <a:ea typeface="ＭＳ Ｐゴシック" charset="-128"/>
              </a:defRPr>
            </a:lvl3pPr>
            <a:lvl4pPr marL="1630604" indent="-232943" eaLnBrk="0" hangingPunct="0">
              <a:defRPr sz="2400">
                <a:solidFill>
                  <a:schemeClr val="tx1"/>
                </a:solidFill>
                <a:latin typeface="Calibri" pitchFamily="34" charset="0"/>
                <a:ea typeface="ＭＳ Ｐゴシック" charset="-128"/>
              </a:defRPr>
            </a:lvl4pPr>
            <a:lvl5pPr marL="2096491" indent="-232943" eaLnBrk="0" hangingPunct="0">
              <a:defRPr sz="2400">
                <a:solidFill>
                  <a:schemeClr val="tx1"/>
                </a:solidFill>
                <a:latin typeface="Calibri" pitchFamily="34" charset="0"/>
                <a:ea typeface="ＭＳ Ｐゴシック" charset="-128"/>
              </a:defRPr>
            </a:lvl5pPr>
            <a:lvl6pPr marL="2562377" indent="-232943" defTabSz="465887" eaLnBrk="0" fontAlgn="base" hangingPunct="0">
              <a:spcBef>
                <a:spcPct val="0"/>
              </a:spcBef>
              <a:spcAft>
                <a:spcPct val="0"/>
              </a:spcAft>
              <a:defRPr sz="2400">
                <a:solidFill>
                  <a:schemeClr val="tx1"/>
                </a:solidFill>
                <a:latin typeface="Calibri" pitchFamily="34" charset="0"/>
                <a:ea typeface="ＭＳ Ｐゴシック" charset="-128"/>
              </a:defRPr>
            </a:lvl6pPr>
            <a:lvl7pPr marL="3028264" indent="-232943" defTabSz="465887" eaLnBrk="0" fontAlgn="base" hangingPunct="0">
              <a:spcBef>
                <a:spcPct val="0"/>
              </a:spcBef>
              <a:spcAft>
                <a:spcPct val="0"/>
              </a:spcAft>
              <a:defRPr sz="2400">
                <a:solidFill>
                  <a:schemeClr val="tx1"/>
                </a:solidFill>
                <a:latin typeface="Calibri" pitchFamily="34" charset="0"/>
                <a:ea typeface="ＭＳ Ｐゴシック" charset="-128"/>
              </a:defRPr>
            </a:lvl7pPr>
            <a:lvl8pPr marL="3494151" indent="-232943" defTabSz="465887" eaLnBrk="0" fontAlgn="base" hangingPunct="0">
              <a:spcBef>
                <a:spcPct val="0"/>
              </a:spcBef>
              <a:spcAft>
                <a:spcPct val="0"/>
              </a:spcAft>
              <a:defRPr sz="2400">
                <a:solidFill>
                  <a:schemeClr val="tx1"/>
                </a:solidFill>
                <a:latin typeface="Calibri" pitchFamily="34" charset="0"/>
                <a:ea typeface="ＭＳ Ｐゴシック" charset="-128"/>
              </a:defRPr>
            </a:lvl8pPr>
            <a:lvl9pPr marL="3960038" indent="-232943" defTabSz="465887" eaLnBrk="0" fontAlgn="base" hangingPunct="0">
              <a:spcBef>
                <a:spcPct val="0"/>
              </a:spcBef>
              <a:spcAft>
                <a:spcPct val="0"/>
              </a:spcAft>
              <a:defRPr sz="2400">
                <a:solidFill>
                  <a:schemeClr val="tx1"/>
                </a:solidFill>
                <a:latin typeface="Calibri" pitchFamily="34" charset="0"/>
                <a:ea typeface="ＭＳ Ｐゴシック" charset="-128"/>
              </a:defRPr>
            </a:lvl9pPr>
          </a:lstStyle>
          <a:p>
            <a:pPr eaLnBrk="1" hangingPunct="1"/>
            <a:fld id="{F4311CE4-E988-47FC-95D4-86132A681C2E}" type="slidenum">
              <a:rPr lang="en-US" altLang="en-US" sz="1200"/>
              <a:pPr eaLnBrk="1" hangingPunct="1"/>
              <a:t>1</a:t>
            </a:fld>
            <a:endParaRPr lang="en-US" altLang="en-US" sz="1200" dirty="0"/>
          </a:p>
        </p:txBody>
      </p:sp>
    </p:spTree>
    <p:extLst>
      <p:ext uri="{BB962C8B-B14F-4D97-AF65-F5344CB8AC3E}">
        <p14:creationId xmlns:p14="http://schemas.microsoft.com/office/powerpoint/2010/main" val="4196071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12</a:t>
            </a:fld>
            <a:endParaRPr lang="en-US" altLang="en-US" dirty="0"/>
          </a:p>
        </p:txBody>
      </p:sp>
    </p:spTree>
    <p:extLst>
      <p:ext uri="{BB962C8B-B14F-4D97-AF65-F5344CB8AC3E}">
        <p14:creationId xmlns:p14="http://schemas.microsoft.com/office/powerpoint/2010/main" val="174067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15</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18</a:t>
            </a:fld>
            <a:endParaRPr lang="en-US" altLang="en-US" dirty="0"/>
          </a:p>
        </p:txBody>
      </p:sp>
    </p:spTree>
    <p:extLst>
      <p:ext uri="{BB962C8B-B14F-4D97-AF65-F5344CB8AC3E}">
        <p14:creationId xmlns:p14="http://schemas.microsoft.com/office/powerpoint/2010/main" val="22989374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a:t>
            </a:fld>
            <a:endParaRPr lang="en-US" altLang="en-US" dirty="0"/>
          </a:p>
        </p:txBody>
      </p:sp>
    </p:spTree>
    <p:extLst>
      <p:ext uri="{BB962C8B-B14F-4D97-AF65-F5344CB8AC3E}">
        <p14:creationId xmlns:p14="http://schemas.microsoft.com/office/powerpoint/2010/main" val="22989374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22</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7066" indent="-291179" eaLnBrk="0" hangingPunct="0">
              <a:spcBef>
                <a:spcPct val="30000"/>
              </a:spcBef>
              <a:defRPr sz="1200">
                <a:solidFill>
                  <a:schemeClr val="tx1"/>
                </a:solidFill>
                <a:latin typeface="Calibri" pitchFamily="34" charset="0"/>
                <a:ea typeface="MS PGothic" pitchFamily="34" charset="-128"/>
              </a:defRPr>
            </a:lvl2pPr>
            <a:lvl3pPr marL="1164717" indent="-232943" eaLnBrk="0" hangingPunct="0">
              <a:spcBef>
                <a:spcPct val="30000"/>
              </a:spcBef>
              <a:defRPr sz="1200">
                <a:solidFill>
                  <a:schemeClr val="tx1"/>
                </a:solidFill>
                <a:latin typeface="Calibri" pitchFamily="34" charset="0"/>
                <a:ea typeface="MS PGothic" pitchFamily="34" charset="-128"/>
              </a:defRPr>
            </a:lvl3pPr>
            <a:lvl4pPr marL="1630604" indent="-232943" eaLnBrk="0" hangingPunct="0">
              <a:spcBef>
                <a:spcPct val="30000"/>
              </a:spcBef>
              <a:defRPr sz="1200">
                <a:solidFill>
                  <a:schemeClr val="tx1"/>
                </a:solidFill>
                <a:latin typeface="Calibri" pitchFamily="34" charset="0"/>
                <a:ea typeface="MS PGothic" pitchFamily="34" charset="-128"/>
              </a:defRPr>
            </a:lvl4pPr>
            <a:lvl5pPr marL="2096491" indent="-232943" eaLnBrk="0" hangingPunct="0">
              <a:spcBef>
                <a:spcPct val="30000"/>
              </a:spcBef>
              <a:defRPr sz="1200">
                <a:solidFill>
                  <a:schemeClr val="tx1"/>
                </a:solidFill>
                <a:latin typeface="Calibri" pitchFamily="34" charset="0"/>
                <a:ea typeface="MS PGothic" pitchFamily="34" charset="-128"/>
              </a:defRPr>
            </a:lvl5pPr>
            <a:lvl6pPr marL="2562377"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8264"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94151"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60038"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DFC7BBDB-028D-4FCE-B1EB-89EF0452C00D}" type="slidenum">
              <a:rPr lang="en-US" altLang="en-US" smtClean="0"/>
              <a:pPr eaLnBrk="1" hangingPunct="1">
                <a:spcBef>
                  <a:spcPct val="0"/>
                </a:spcBef>
              </a:pPr>
              <a:t>24</a:t>
            </a:fld>
            <a:endParaRPr lang="en-US" altLang="en-US" dirty="0" smtClean="0"/>
          </a:p>
        </p:txBody>
      </p:sp>
    </p:spTree>
    <p:extLst>
      <p:ext uri="{BB962C8B-B14F-4D97-AF65-F5344CB8AC3E}">
        <p14:creationId xmlns:p14="http://schemas.microsoft.com/office/powerpoint/2010/main" val="39366334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25</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7066" indent="-291179" eaLnBrk="0" hangingPunct="0">
              <a:spcBef>
                <a:spcPct val="30000"/>
              </a:spcBef>
              <a:defRPr sz="1200">
                <a:solidFill>
                  <a:schemeClr val="tx1"/>
                </a:solidFill>
                <a:latin typeface="Calibri" pitchFamily="34" charset="0"/>
                <a:ea typeface="MS PGothic" pitchFamily="34" charset="-128"/>
              </a:defRPr>
            </a:lvl2pPr>
            <a:lvl3pPr marL="1164717" indent="-232943" eaLnBrk="0" hangingPunct="0">
              <a:spcBef>
                <a:spcPct val="30000"/>
              </a:spcBef>
              <a:defRPr sz="1200">
                <a:solidFill>
                  <a:schemeClr val="tx1"/>
                </a:solidFill>
                <a:latin typeface="Calibri" pitchFamily="34" charset="0"/>
                <a:ea typeface="MS PGothic" pitchFamily="34" charset="-128"/>
              </a:defRPr>
            </a:lvl3pPr>
            <a:lvl4pPr marL="1630604" indent="-232943" eaLnBrk="0" hangingPunct="0">
              <a:spcBef>
                <a:spcPct val="30000"/>
              </a:spcBef>
              <a:defRPr sz="1200">
                <a:solidFill>
                  <a:schemeClr val="tx1"/>
                </a:solidFill>
                <a:latin typeface="Calibri" pitchFamily="34" charset="0"/>
                <a:ea typeface="MS PGothic" pitchFamily="34" charset="-128"/>
              </a:defRPr>
            </a:lvl4pPr>
            <a:lvl5pPr marL="2096491" indent="-232943" eaLnBrk="0" hangingPunct="0">
              <a:spcBef>
                <a:spcPct val="30000"/>
              </a:spcBef>
              <a:defRPr sz="1200">
                <a:solidFill>
                  <a:schemeClr val="tx1"/>
                </a:solidFill>
                <a:latin typeface="Calibri" pitchFamily="34" charset="0"/>
                <a:ea typeface="MS PGothic" pitchFamily="34" charset="-128"/>
              </a:defRPr>
            </a:lvl5pPr>
            <a:lvl6pPr marL="2562377"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8264"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94151"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60038"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DFC7BBDB-028D-4FCE-B1EB-89EF0452C00D}" type="slidenum">
              <a:rPr lang="en-US" altLang="en-US" smtClean="0"/>
              <a:pPr eaLnBrk="1" hangingPunct="1">
                <a:spcBef>
                  <a:spcPct val="0"/>
                </a:spcBef>
              </a:pPr>
              <a:t>27</a:t>
            </a:fld>
            <a:endParaRPr lang="en-US" altLang="en-US" dirty="0" smtClean="0"/>
          </a:p>
        </p:txBody>
      </p:sp>
    </p:spTree>
    <p:extLst>
      <p:ext uri="{BB962C8B-B14F-4D97-AF65-F5344CB8AC3E}">
        <p14:creationId xmlns:p14="http://schemas.microsoft.com/office/powerpoint/2010/main" val="39366334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28</a:t>
            </a:fld>
            <a:endParaRPr lang="en-US" altLang="en-US" dirty="0"/>
          </a:p>
        </p:txBody>
      </p:sp>
    </p:spTree>
    <p:extLst>
      <p:ext uri="{BB962C8B-B14F-4D97-AF65-F5344CB8AC3E}">
        <p14:creationId xmlns:p14="http://schemas.microsoft.com/office/powerpoint/2010/main" val="31655631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29</a:t>
            </a:fld>
            <a:endParaRPr lang="en-US" altLang="en-US" dirty="0"/>
          </a:p>
        </p:txBody>
      </p:sp>
    </p:spTree>
    <p:extLst>
      <p:ext uri="{BB962C8B-B14F-4D97-AF65-F5344CB8AC3E}">
        <p14:creationId xmlns:p14="http://schemas.microsoft.com/office/powerpoint/2010/main" val="4256392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a:t>
            </a:fld>
            <a:endParaRPr lang="en-US" altLang="en-US" dirty="0"/>
          </a:p>
        </p:txBody>
      </p:sp>
    </p:spTree>
    <p:extLst>
      <p:ext uri="{BB962C8B-B14F-4D97-AF65-F5344CB8AC3E}">
        <p14:creationId xmlns:p14="http://schemas.microsoft.com/office/powerpoint/2010/main" val="22989374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32</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35</a:t>
            </a:fld>
            <a:endParaRPr lang="en-US" altLang="en-US" dirty="0"/>
          </a:p>
        </p:txBody>
      </p:sp>
    </p:spTree>
    <p:extLst>
      <p:ext uri="{BB962C8B-B14F-4D97-AF65-F5344CB8AC3E}">
        <p14:creationId xmlns:p14="http://schemas.microsoft.com/office/powerpoint/2010/main" val="34055724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38</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7066" indent="-291179" eaLnBrk="0" hangingPunct="0">
              <a:spcBef>
                <a:spcPct val="30000"/>
              </a:spcBef>
              <a:defRPr sz="1200">
                <a:solidFill>
                  <a:schemeClr val="tx1"/>
                </a:solidFill>
                <a:latin typeface="Calibri" pitchFamily="34" charset="0"/>
                <a:ea typeface="MS PGothic" pitchFamily="34" charset="-128"/>
              </a:defRPr>
            </a:lvl2pPr>
            <a:lvl3pPr marL="1164717" indent="-232943" eaLnBrk="0" hangingPunct="0">
              <a:spcBef>
                <a:spcPct val="30000"/>
              </a:spcBef>
              <a:defRPr sz="1200">
                <a:solidFill>
                  <a:schemeClr val="tx1"/>
                </a:solidFill>
                <a:latin typeface="Calibri" pitchFamily="34" charset="0"/>
                <a:ea typeface="MS PGothic" pitchFamily="34" charset="-128"/>
              </a:defRPr>
            </a:lvl3pPr>
            <a:lvl4pPr marL="1630604" indent="-232943" eaLnBrk="0" hangingPunct="0">
              <a:spcBef>
                <a:spcPct val="30000"/>
              </a:spcBef>
              <a:defRPr sz="1200">
                <a:solidFill>
                  <a:schemeClr val="tx1"/>
                </a:solidFill>
                <a:latin typeface="Calibri" pitchFamily="34" charset="0"/>
                <a:ea typeface="MS PGothic" pitchFamily="34" charset="-128"/>
              </a:defRPr>
            </a:lvl4pPr>
            <a:lvl5pPr marL="2096491" indent="-232943" eaLnBrk="0" hangingPunct="0">
              <a:spcBef>
                <a:spcPct val="30000"/>
              </a:spcBef>
              <a:defRPr sz="1200">
                <a:solidFill>
                  <a:schemeClr val="tx1"/>
                </a:solidFill>
                <a:latin typeface="Calibri" pitchFamily="34" charset="0"/>
                <a:ea typeface="MS PGothic" pitchFamily="34" charset="-128"/>
              </a:defRPr>
            </a:lvl5pPr>
            <a:lvl6pPr marL="2562377"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8264"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94151"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60038"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DFC7BBDB-028D-4FCE-B1EB-89EF0452C00D}" type="slidenum">
              <a:rPr lang="en-US" altLang="en-US" smtClean="0"/>
              <a:pPr eaLnBrk="1" hangingPunct="1">
                <a:spcBef>
                  <a:spcPct val="0"/>
                </a:spcBef>
              </a:pPr>
              <a:t>4</a:t>
            </a:fld>
            <a:endParaRPr lang="en-US" altLang="en-US" dirty="0" smtClean="0"/>
          </a:p>
        </p:txBody>
      </p:sp>
    </p:spTree>
    <p:extLst>
      <p:ext uri="{BB962C8B-B14F-4D97-AF65-F5344CB8AC3E}">
        <p14:creationId xmlns:p14="http://schemas.microsoft.com/office/powerpoint/2010/main" val="20124330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41</a:t>
            </a:fld>
            <a:endParaRPr lang="en-US" altLang="en-US" dirty="0"/>
          </a:p>
        </p:txBody>
      </p:sp>
    </p:spTree>
    <p:extLst>
      <p:ext uri="{BB962C8B-B14F-4D97-AF65-F5344CB8AC3E}">
        <p14:creationId xmlns:p14="http://schemas.microsoft.com/office/powerpoint/2010/main" val="32150567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42</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45</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57066" indent="-291179" eaLnBrk="0" hangingPunct="0">
              <a:spcBef>
                <a:spcPct val="30000"/>
              </a:spcBef>
              <a:defRPr sz="1200">
                <a:solidFill>
                  <a:schemeClr val="tx1"/>
                </a:solidFill>
                <a:latin typeface="Calibri" pitchFamily="34" charset="0"/>
                <a:ea typeface="MS PGothic" pitchFamily="34" charset="-128"/>
              </a:defRPr>
            </a:lvl2pPr>
            <a:lvl3pPr marL="1164717" indent="-232943" eaLnBrk="0" hangingPunct="0">
              <a:spcBef>
                <a:spcPct val="30000"/>
              </a:spcBef>
              <a:defRPr sz="1200">
                <a:solidFill>
                  <a:schemeClr val="tx1"/>
                </a:solidFill>
                <a:latin typeface="Calibri" pitchFamily="34" charset="0"/>
                <a:ea typeface="MS PGothic" pitchFamily="34" charset="-128"/>
              </a:defRPr>
            </a:lvl3pPr>
            <a:lvl4pPr marL="1630604" indent="-232943" eaLnBrk="0" hangingPunct="0">
              <a:spcBef>
                <a:spcPct val="30000"/>
              </a:spcBef>
              <a:defRPr sz="1200">
                <a:solidFill>
                  <a:schemeClr val="tx1"/>
                </a:solidFill>
                <a:latin typeface="Calibri" pitchFamily="34" charset="0"/>
                <a:ea typeface="MS PGothic" pitchFamily="34" charset="-128"/>
              </a:defRPr>
            </a:lvl4pPr>
            <a:lvl5pPr marL="2096491" indent="-232943" eaLnBrk="0" hangingPunct="0">
              <a:spcBef>
                <a:spcPct val="30000"/>
              </a:spcBef>
              <a:defRPr sz="1200">
                <a:solidFill>
                  <a:schemeClr val="tx1"/>
                </a:solidFill>
                <a:latin typeface="Calibri" pitchFamily="34" charset="0"/>
                <a:ea typeface="MS PGothic" pitchFamily="34" charset="-128"/>
              </a:defRPr>
            </a:lvl5pPr>
            <a:lvl6pPr marL="2562377"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6pPr>
            <a:lvl7pPr marL="3028264"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94151"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60038" indent="-232943" defTabSz="465887"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DFC7BBDB-028D-4FCE-B1EB-89EF0452C00D}" type="slidenum">
              <a:rPr lang="en-US" altLang="en-US" smtClean="0"/>
              <a:pPr eaLnBrk="1" hangingPunct="1">
                <a:spcBef>
                  <a:spcPct val="0"/>
                </a:spcBef>
              </a:pPr>
              <a:t>47</a:t>
            </a:fld>
            <a:endParaRPr lang="en-US" altLang="en-US" dirty="0" smtClean="0"/>
          </a:p>
        </p:txBody>
      </p:sp>
    </p:spTree>
    <p:extLst>
      <p:ext uri="{BB962C8B-B14F-4D97-AF65-F5344CB8AC3E}">
        <p14:creationId xmlns:p14="http://schemas.microsoft.com/office/powerpoint/2010/main" val="960135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48</a:t>
            </a:fld>
            <a:endParaRPr lang="en-US" altLang="en-US" dirty="0">
              <a:solidFill>
                <a:prstClr val="black"/>
              </a:solidFill>
            </a:endParaRPr>
          </a:p>
        </p:txBody>
      </p:sp>
    </p:spTree>
    <p:extLst>
      <p:ext uri="{BB962C8B-B14F-4D97-AF65-F5344CB8AC3E}">
        <p14:creationId xmlns:p14="http://schemas.microsoft.com/office/powerpoint/2010/main" val="99044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49</a:t>
            </a:fld>
            <a:endParaRPr lang="en-US" altLang="en-US" dirty="0">
              <a:solidFill>
                <a:prstClr val="black"/>
              </a:solidFill>
            </a:endParaRPr>
          </a:p>
        </p:txBody>
      </p:sp>
    </p:spTree>
    <p:extLst>
      <p:ext uri="{BB962C8B-B14F-4D97-AF65-F5344CB8AC3E}">
        <p14:creationId xmlns:p14="http://schemas.microsoft.com/office/powerpoint/2010/main" val="3085262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a:t>
            </a:fld>
            <a:endParaRPr lang="en-US" altLang="en-US" dirty="0"/>
          </a:p>
        </p:txBody>
      </p:sp>
    </p:spTree>
    <p:extLst>
      <p:ext uri="{BB962C8B-B14F-4D97-AF65-F5344CB8AC3E}">
        <p14:creationId xmlns:p14="http://schemas.microsoft.com/office/powerpoint/2010/main" val="22989374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51</a:t>
            </a:fld>
            <a:endParaRPr lang="en-US" altLang="en-US" dirty="0"/>
          </a:p>
        </p:txBody>
      </p:sp>
    </p:spTree>
    <p:extLst>
      <p:ext uri="{BB962C8B-B14F-4D97-AF65-F5344CB8AC3E}">
        <p14:creationId xmlns:p14="http://schemas.microsoft.com/office/powerpoint/2010/main" val="843762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52</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58</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60</a:t>
            </a:fld>
            <a:endParaRPr lang="en-US" altLang="en-US" dirty="0">
              <a:solidFill>
                <a:prstClr val="black"/>
              </a:solidFill>
            </a:endParaRPr>
          </a:p>
        </p:txBody>
      </p:sp>
    </p:spTree>
    <p:extLst>
      <p:ext uri="{BB962C8B-B14F-4D97-AF65-F5344CB8AC3E}">
        <p14:creationId xmlns:p14="http://schemas.microsoft.com/office/powerpoint/2010/main" val="33657875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62</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65</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66</a:t>
            </a:fld>
            <a:endParaRPr lang="en-US" altLang="en-US" dirty="0">
              <a:solidFill>
                <a:prstClr val="black"/>
              </a:solidFill>
            </a:endParaRPr>
          </a:p>
        </p:txBody>
      </p:sp>
    </p:spTree>
    <p:extLst>
      <p:ext uri="{BB962C8B-B14F-4D97-AF65-F5344CB8AC3E}">
        <p14:creationId xmlns:p14="http://schemas.microsoft.com/office/powerpoint/2010/main" val="220478179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72</a:t>
            </a:fld>
            <a:endParaRPr lang="en-US" altLang="en-US" dirty="0">
              <a:solidFill>
                <a:prstClr val="black"/>
              </a:solidFill>
            </a:endParaRPr>
          </a:p>
        </p:txBody>
      </p:sp>
    </p:spTree>
    <p:extLst>
      <p:ext uri="{BB962C8B-B14F-4D97-AF65-F5344CB8AC3E}">
        <p14:creationId xmlns:p14="http://schemas.microsoft.com/office/powerpoint/2010/main" val="350002478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73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74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75</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76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77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8</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and Content Layout A">
    <p:spTree>
      <p:nvGrpSpPr>
        <p:cNvPr id="1" name=""/>
        <p:cNvGrpSpPr/>
        <p:nvPr/>
      </p:nvGrpSpPr>
      <p:grpSpPr>
        <a:xfrm>
          <a:off x="0" y="0"/>
          <a:ext cx="0" cy="0"/>
          <a:chOff x="0" y="0"/>
          <a:chExt cx="0" cy="0"/>
        </a:xfrm>
      </p:grpSpPr>
      <p:sp>
        <p:nvSpPr>
          <p:cNvPr id="3" name="Text Placeholder 2"/>
          <p:cNvSpPr>
            <a:spLocks noGrp="1"/>
          </p:cNvSpPr>
          <p:nvPr>
            <p:ph idx="1"/>
          </p:nvPr>
        </p:nvSpPr>
        <p:spPr>
          <a:xfrm>
            <a:off x="449263" y="1646114"/>
            <a:ext cx="8039100"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5" name="Title 1"/>
          <p:cNvSpPr>
            <a:spLocks noGrp="1"/>
          </p:cNvSpPr>
          <p:nvPr>
            <p:ph type="title"/>
          </p:nvPr>
        </p:nvSpPr>
        <p:spPr>
          <a:xfrm>
            <a:off x="449263" y="736600"/>
            <a:ext cx="8039100" cy="641350"/>
          </a:xfrm>
        </p:spPr>
        <p:txBody>
          <a:bodyPr/>
          <a:lstStyle/>
          <a:p>
            <a:r>
              <a:rPr lang="en-US" smtClean="0"/>
              <a:t>Click to edit Master title style</a:t>
            </a:r>
            <a:endParaRPr lang="en-US" dirty="0"/>
          </a:p>
        </p:txBody>
      </p:sp>
      <p:sp>
        <p:nvSpPr>
          <p:cNvPr id="4" name="Footer Placeholder 3"/>
          <p:cNvSpPr>
            <a:spLocks noGrp="1"/>
          </p:cNvSpPr>
          <p:nvPr>
            <p:ph type="ftr" sz="quarter" idx="10"/>
          </p:nvPr>
        </p:nvSpPr>
        <p:spPr/>
        <p:txBody>
          <a:bodyPr/>
          <a:lstStyle>
            <a:lvl1pPr algn="ctr">
              <a:defRPr smtClean="0"/>
            </a:lvl1pPr>
          </a:lstStyle>
          <a:p>
            <a:pPr algn="l">
              <a:defRPr/>
            </a:pPr>
            <a:r>
              <a:rPr lang="en-US" dirty="0" smtClean="0"/>
              <a:t>MASSACHUSETTS HEALTH INSURANCE SURVEY</a:t>
            </a:r>
            <a:endParaRPr lang="en-US" dirty="0"/>
          </a:p>
        </p:txBody>
      </p:sp>
      <p:sp>
        <p:nvSpPr>
          <p:cNvPr id="6" name="Slide Number Placeholder 5"/>
          <p:cNvSpPr>
            <a:spLocks noGrp="1"/>
          </p:cNvSpPr>
          <p:nvPr>
            <p:ph type="sldNum" sz="quarter" idx="11"/>
          </p:nvPr>
        </p:nvSpPr>
        <p:spPr/>
        <p:txBody>
          <a:bodyPr/>
          <a:lstStyle>
            <a:lvl1pPr>
              <a:defRPr/>
            </a:lvl1pPr>
          </a:lstStyle>
          <a:p>
            <a:fld id="{FCD77F8D-BCE2-4DEF-A10E-9452B17B910D}" type="slidenum">
              <a:rPr lang="en-US" altLang="en-US"/>
              <a:pPr/>
              <a:t>‹#›</a:t>
            </a:fld>
            <a:endParaRPr lang="en-US" altLang="en-US" dirty="0"/>
          </a:p>
        </p:txBody>
      </p:sp>
    </p:spTree>
    <p:extLst>
      <p:ext uri="{BB962C8B-B14F-4D97-AF65-F5344CB8AC3E}">
        <p14:creationId xmlns:p14="http://schemas.microsoft.com/office/powerpoint/2010/main" val="35067656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Content 2 Column Layout">
    <p:spTree>
      <p:nvGrpSpPr>
        <p:cNvPr id="1" name=""/>
        <p:cNvGrpSpPr/>
        <p:nvPr/>
      </p:nvGrpSpPr>
      <p:grpSpPr>
        <a:xfrm>
          <a:off x="0" y="0"/>
          <a:ext cx="0" cy="0"/>
          <a:chOff x="0" y="0"/>
          <a:chExt cx="0" cy="0"/>
        </a:xfrm>
      </p:grpSpPr>
      <p:sp>
        <p:nvSpPr>
          <p:cNvPr id="5" name="Text Placeholder 2"/>
          <p:cNvSpPr>
            <a:spLocks noGrp="1"/>
          </p:cNvSpPr>
          <p:nvPr>
            <p:ph idx="1"/>
          </p:nvPr>
        </p:nvSpPr>
        <p:spPr>
          <a:xfrm>
            <a:off x="449263" y="1646114"/>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6" name="Title 1"/>
          <p:cNvSpPr>
            <a:spLocks noGrp="1"/>
          </p:cNvSpPr>
          <p:nvPr>
            <p:ph type="title"/>
          </p:nvPr>
        </p:nvSpPr>
        <p:spPr>
          <a:xfrm>
            <a:off x="449263" y="736600"/>
            <a:ext cx="8039100" cy="641350"/>
          </a:xfrm>
        </p:spPr>
        <p:txBody>
          <a:bodyPr/>
          <a:lstStyle/>
          <a:p>
            <a:r>
              <a:rPr lang="en-US" smtClean="0"/>
              <a:t>Click to edit Master title style</a:t>
            </a:r>
            <a:endParaRPr lang="en-US" dirty="0"/>
          </a:p>
        </p:txBody>
      </p:sp>
      <p:sp>
        <p:nvSpPr>
          <p:cNvPr id="9" name="Text Placeholder 2"/>
          <p:cNvSpPr>
            <a:spLocks noGrp="1"/>
          </p:cNvSpPr>
          <p:nvPr>
            <p:ph idx="10"/>
          </p:nvPr>
        </p:nvSpPr>
        <p:spPr>
          <a:xfrm>
            <a:off x="4628697" y="1646114"/>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7" name="Footer Placeholder 1"/>
          <p:cNvSpPr>
            <a:spLocks noGrp="1"/>
          </p:cNvSpPr>
          <p:nvPr>
            <p:ph type="ftr" sz="quarter" idx="11"/>
          </p:nvPr>
        </p:nvSpPr>
        <p:spPr/>
        <p:txBody>
          <a:bodyPr/>
          <a:lstStyle>
            <a:lvl1pPr algn="ctr">
              <a:defRPr smtClean="0"/>
            </a:lvl1pPr>
          </a:lstStyle>
          <a:p>
            <a:pPr algn="l">
              <a:defRPr/>
            </a:pPr>
            <a:r>
              <a:rPr lang="en-US" dirty="0" smtClean="0"/>
              <a:t>MASSACHUSETTS HEALTH INSURANCE SURVEY</a:t>
            </a:r>
            <a:endParaRPr lang="en-US" dirty="0"/>
          </a:p>
        </p:txBody>
      </p:sp>
      <p:sp>
        <p:nvSpPr>
          <p:cNvPr id="8" name="Slide Number Placeholder 2"/>
          <p:cNvSpPr>
            <a:spLocks noGrp="1"/>
          </p:cNvSpPr>
          <p:nvPr>
            <p:ph type="sldNum" sz="quarter" idx="12"/>
          </p:nvPr>
        </p:nvSpPr>
        <p:spPr/>
        <p:txBody>
          <a:bodyPr/>
          <a:lstStyle>
            <a:lvl1pPr>
              <a:defRPr/>
            </a:lvl1pPr>
          </a:lstStyle>
          <a:p>
            <a:fld id="{7BE6BEC1-6C80-4843-84D8-EF9FABDC7B1C}" type="slidenum">
              <a:rPr lang="en-US" altLang="en-US"/>
              <a:pPr/>
              <a:t>‹#›</a:t>
            </a:fld>
            <a:endParaRPr lang="en-US" altLang="en-US" dirty="0"/>
          </a:p>
        </p:txBody>
      </p:sp>
    </p:spTree>
    <p:extLst>
      <p:ext uri="{BB962C8B-B14F-4D97-AF65-F5344CB8AC3E}">
        <p14:creationId xmlns:p14="http://schemas.microsoft.com/office/powerpoint/2010/main" val="559032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Layout">
    <p:spTree>
      <p:nvGrpSpPr>
        <p:cNvPr id="1" name=""/>
        <p:cNvGrpSpPr/>
        <p:nvPr/>
      </p:nvGrpSpPr>
      <p:grpSpPr>
        <a:xfrm>
          <a:off x="0" y="0"/>
          <a:ext cx="0" cy="0"/>
          <a:chOff x="0" y="0"/>
          <a:chExt cx="0" cy="0"/>
        </a:xfrm>
      </p:grpSpPr>
      <p:pic>
        <p:nvPicPr>
          <p:cNvPr id="4" name="Picture 7" descr="coverfinal-01.tif"/>
          <p:cNvPicPr>
            <a:picLocks noChangeAspect="1"/>
          </p:cNvPicPr>
          <p:nvPr userDrawn="1"/>
        </p:nvPicPr>
        <p:blipFill>
          <a:blip r:embed="rId2">
            <a:extLst>
              <a:ext uri="{28A0092B-C50C-407E-A947-70E740481C1C}">
                <a14:useLocalDpi xmlns:a14="http://schemas.microsoft.com/office/drawing/2010/main" val="0"/>
              </a:ext>
            </a:extLst>
          </a:blip>
          <a:srcRect l="4504"/>
          <a:stretch>
            <a:fillRect/>
          </a:stretch>
        </p:blipFill>
        <p:spPr bwMode="auto">
          <a:xfrm>
            <a:off x="-96838" y="-261938"/>
            <a:ext cx="953611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853173" y="928285"/>
            <a:ext cx="7772400" cy="516948"/>
          </a:xfrm>
        </p:spPr>
        <p:txBody>
          <a:bodyPr>
            <a:normAutofit/>
          </a:bodyPr>
          <a:lstStyle>
            <a:lvl1pPr algn="r">
              <a:defRPr sz="3800" b="0" cap="all" baseline="0">
                <a:solidFill>
                  <a:srgbClr val="FFFFFF"/>
                </a:solidFill>
                <a:latin typeface="Arial"/>
                <a:cs typeface="Arial"/>
              </a:defRPr>
            </a:lvl1pPr>
          </a:lstStyle>
          <a:p>
            <a:r>
              <a:rPr lang="en-US" smtClean="0"/>
              <a:t>Click to edit Master title style</a:t>
            </a:r>
            <a:endParaRPr lang="en-US" dirty="0"/>
          </a:p>
        </p:txBody>
      </p:sp>
      <p:sp>
        <p:nvSpPr>
          <p:cNvPr id="6" name="Subtitle 2"/>
          <p:cNvSpPr>
            <a:spLocks noGrp="1"/>
          </p:cNvSpPr>
          <p:nvPr>
            <p:ph type="subTitle" idx="1"/>
          </p:nvPr>
        </p:nvSpPr>
        <p:spPr>
          <a:xfrm>
            <a:off x="2224773" y="1505281"/>
            <a:ext cx="6400800" cy="443587"/>
          </a:xfrm>
        </p:spPr>
        <p:txBody>
          <a:bodyPr>
            <a:normAutofit/>
          </a:bodyPr>
          <a:lstStyle>
            <a:lvl1pPr marL="0" indent="0" algn="r">
              <a:buNone/>
              <a:defRPr sz="2400" cap="all">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020523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 Slide Text B">
    <p:spTree>
      <p:nvGrpSpPr>
        <p:cNvPr id="1" name=""/>
        <p:cNvGrpSpPr/>
        <p:nvPr/>
      </p:nvGrpSpPr>
      <p:grpSpPr>
        <a:xfrm>
          <a:off x="0" y="0"/>
          <a:ext cx="0" cy="0"/>
          <a:chOff x="0" y="0"/>
          <a:chExt cx="0" cy="0"/>
        </a:xfrm>
      </p:grpSpPr>
      <p:pic>
        <p:nvPicPr>
          <p:cNvPr id="4" name="Picture 2"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346075" y="6353175"/>
            <a:ext cx="8489950" cy="0"/>
          </a:xfrm>
          <a:prstGeom prst="line">
            <a:avLst/>
          </a:prstGeom>
          <a:ln w="6350" cmpd="sng">
            <a:solidFill>
              <a:schemeClr val="bg1">
                <a:lumMod val="50000"/>
              </a:schemeClr>
            </a:solidFill>
          </a:ln>
          <a:effectLst/>
        </p:spPr>
        <p:style>
          <a:lnRef idx="1">
            <a:schemeClr val="dk1"/>
          </a:lnRef>
          <a:fillRef idx="0">
            <a:schemeClr val="dk1"/>
          </a:fillRef>
          <a:effectRef idx="0">
            <a:schemeClr val="dk1"/>
          </a:effectRef>
          <a:fontRef idx="minor">
            <a:schemeClr val="tx1"/>
          </a:fontRef>
        </p:style>
      </p:cxnSp>
      <p:sp>
        <p:nvSpPr>
          <p:cNvPr id="7" name="Title 1"/>
          <p:cNvSpPr>
            <a:spLocks noGrp="1"/>
          </p:cNvSpPr>
          <p:nvPr>
            <p:ph type="title"/>
          </p:nvPr>
        </p:nvSpPr>
        <p:spPr>
          <a:xfrm>
            <a:off x="449263" y="1074078"/>
            <a:ext cx="8039100" cy="641350"/>
          </a:xfrm>
        </p:spPr>
        <p:txBody>
          <a:bodyPr/>
          <a:lstStyle/>
          <a:p>
            <a:r>
              <a:rPr lang="en-US" smtClean="0"/>
              <a:t>Click to edit Master title style</a:t>
            </a:r>
            <a:endParaRPr lang="en-US" dirty="0"/>
          </a:p>
        </p:txBody>
      </p:sp>
      <p:sp>
        <p:nvSpPr>
          <p:cNvPr id="9" name="Text Placeholder 2"/>
          <p:cNvSpPr>
            <a:spLocks noGrp="1"/>
          </p:cNvSpPr>
          <p:nvPr>
            <p:ph idx="1"/>
          </p:nvPr>
        </p:nvSpPr>
        <p:spPr bwMode="auto">
          <a:xfrm>
            <a:off x="449263" y="1983716"/>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2pPr marL="457200" indent="-457200">
              <a:buFont typeface="Wingdings" charset="2"/>
              <a:buChar char="§"/>
              <a:defRPr sz="2400" b="0"/>
            </a:lvl2pPr>
          </a:lstStyle>
          <a:p>
            <a:pPr lvl="0"/>
            <a:r>
              <a:rPr lang="en-US" noProof="0" smtClean="0"/>
              <a:t>Click to edit Master text styles</a:t>
            </a:r>
          </a:p>
        </p:txBody>
      </p:sp>
      <p:sp>
        <p:nvSpPr>
          <p:cNvPr id="6" name="Footer Placeholder 1"/>
          <p:cNvSpPr>
            <a:spLocks noGrp="1"/>
          </p:cNvSpPr>
          <p:nvPr>
            <p:ph type="ftr" sz="quarter" idx="10"/>
          </p:nvPr>
        </p:nvSpPr>
        <p:spPr>
          <a:xfrm>
            <a:off x="354013" y="6465888"/>
            <a:ext cx="2225675" cy="365125"/>
          </a:xfrm>
        </p:spPr>
        <p:txBody>
          <a:bodyPr/>
          <a:lstStyle>
            <a:lvl1pPr algn="ctr">
              <a:defRPr dirty="0" smtClean="0">
                <a:solidFill>
                  <a:schemeClr val="bg1">
                    <a:lumMod val="50000"/>
                  </a:schemeClr>
                </a:solidFill>
              </a:defRPr>
            </a:lvl1pPr>
          </a:lstStyle>
          <a:p>
            <a:pPr algn="l">
              <a:defRPr/>
            </a:pPr>
            <a:r>
              <a:rPr lang="en-US" dirty="0" smtClean="0"/>
              <a:t>MASSACHUSETTS HEALTH INSURANCE SURVEY</a:t>
            </a:r>
            <a:endParaRPr lang="en-US" dirty="0"/>
          </a:p>
        </p:txBody>
      </p:sp>
      <p:sp>
        <p:nvSpPr>
          <p:cNvPr id="8" name="Slide Number Placeholder 2"/>
          <p:cNvSpPr>
            <a:spLocks noGrp="1"/>
          </p:cNvSpPr>
          <p:nvPr>
            <p:ph type="sldNum" sz="quarter" idx="11"/>
          </p:nvPr>
        </p:nvSpPr>
        <p:spPr>
          <a:xfrm>
            <a:off x="6702425" y="6465888"/>
            <a:ext cx="2133600" cy="365125"/>
          </a:xfrm>
        </p:spPr>
        <p:txBody>
          <a:bodyPr/>
          <a:lstStyle>
            <a:lvl1pPr>
              <a:defRPr>
                <a:solidFill>
                  <a:srgbClr val="7F7F7F"/>
                </a:solidFill>
              </a:defRPr>
            </a:lvl1pPr>
          </a:lstStyle>
          <a:p>
            <a:fld id="{6A4B19A9-79AC-44A8-B774-53CFB0574B6A}" type="slidenum">
              <a:rPr lang="en-US" altLang="en-US"/>
              <a:pPr/>
              <a:t>‹#›</a:t>
            </a:fld>
            <a:endParaRPr lang="en-US" altLang="en-US" dirty="0"/>
          </a:p>
        </p:txBody>
      </p:sp>
    </p:spTree>
    <p:extLst>
      <p:ext uri="{BB962C8B-B14F-4D97-AF65-F5344CB8AC3E}">
        <p14:creationId xmlns:p14="http://schemas.microsoft.com/office/powerpoint/2010/main" val="4193507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Slide Text NO LINE">
    <p:spTree>
      <p:nvGrpSpPr>
        <p:cNvPr id="1" name=""/>
        <p:cNvGrpSpPr/>
        <p:nvPr/>
      </p:nvGrpSpPr>
      <p:grpSpPr>
        <a:xfrm>
          <a:off x="0" y="0"/>
          <a:ext cx="0" cy="0"/>
          <a:chOff x="0" y="0"/>
          <a:chExt cx="0" cy="0"/>
        </a:xfrm>
      </p:grpSpPr>
      <p:pic>
        <p:nvPicPr>
          <p:cNvPr id="4" name="Picture 2"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449263" y="1074078"/>
            <a:ext cx="8039100" cy="641350"/>
          </a:xfrm>
        </p:spPr>
        <p:txBody>
          <a:bodyPr/>
          <a:lstStyle/>
          <a:p>
            <a:r>
              <a:rPr lang="en-US" smtClean="0"/>
              <a:t>Click to edit Master title style</a:t>
            </a:r>
            <a:endParaRPr lang="en-US" dirty="0"/>
          </a:p>
        </p:txBody>
      </p:sp>
      <p:sp>
        <p:nvSpPr>
          <p:cNvPr id="9" name="Text Placeholder 2"/>
          <p:cNvSpPr>
            <a:spLocks noGrp="1"/>
          </p:cNvSpPr>
          <p:nvPr>
            <p:ph idx="1"/>
          </p:nvPr>
        </p:nvSpPr>
        <p:spPr bwMode="auto">
          <a:xfrm>
            <a:off x="449263" y="1983716"/>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2pPr marL="457200" indent="-457200">
              <a:buFont typeface="Wingdings" charset="2"/>
              <a:buChar char="§"/>
              <a:defRPr sz="2400" b="0"/>
            </a:lvl2pPr>
          </a:lstStyle>
          <a:p>
            <a:pPr lvl="0"/>
            <a:r>
              <a:rPr lang="en-US" noProof="0" smtClean="0"/>
              <a:t>Click to edit Master text styles</a:t>
            </a:r>
          </a:p>
        </p:txBody>
      </p:sp>
      <p:sp>
        <p:nvSpPr>
          <p:cNvPr id="8" name="Slide Number Placeholder 2"/>
          <p:cNvSpPr>
            <a:spLocks noGrp="1"/>
          </p:cNvSpPr>
          <p:nvPr>
            <p:ph type="sldNum" sz="quarter" idx="11"/>
          </p:nvPr>
        </p:nvSpPr>
        <p:spPr>
          <a:xfrm>
            <a:off x="6702425" y="6465888"/>
            <a:ext cx="2133600" cy="365125"/>
          </a:xfrm>
        </p:spPr>
        <p:txBody>
          <a:bodyPr/>
          <a:lstStyle>
            <a:lvl1pPr>
              <a:defRPr>
                <a:solidFill>
                  <a:srgbClr val="7F7F7F"/>
                </a:solidFill>
              </a:defRPr>
            </a:lvl1pPr>
          </a:lstStyle>
          <a:p>
            <a:fld id="{6A4B19A9-79AC-44A8-B774-53CFB0574B6A}" type="slidenum">
              <a:rPr lang="en-US" altLang="en-US"/>
              <a:pPr/>
              <a:t>‹#›</a:t>
            </a:fld>
            <a:endParaRPr lang="en-US" altLang="en-US" dirty="0"/>
          </a:p>
        </p:txBody>
      </p:sp>
    </p:spTree>
    <p:extLst>
      <p:ext uri="{BB962C8B-B14F-4D97-AF65-F5344CB8AC3E}">
        <p14:creationId xmlns:p14="http://schemas.microsoft.com/office/powerpoint/2010/main" val="11235318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ext and Graphics Layout B">
    <p:spTree>
      <p:nvGrpSpPr>
        <p:cNvPr id="1" name=""/>
        <p:cNvGrpSpPr/>
        <p:nvPr/>
      </p:nvGrpSpPr>
      <p:grpSpPr>
        <a:xfrm>
          <a:off x="0" y="0"/>
          <a:ext cx="0" cy="0"/>
          <a:chOff x="0" y="0"/>
          <a:chExt cx="0" cy="0"/>
        </a:xfrm>
      </p:grpSpPr>
      <p:pic>
        <p:nvPicPr>
          <p:cNvPr id="8" name="Picture 8"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userDrawn="1"/>
        </p:nvCxnSpPr>
        <p:spPr>
          <a:xfrm>
            <a:off x="346075" y="6353175"/>
            <a:ext cx="8489950" cy="0"/>
          </a:xfrm>
          <a:prstGeom prst="line">
            <a:avLst/>
          </a:prstGeom>
          <a:ln w="6350" cmpd="sng">
            <a:solidFill>
              <a:schemeClr val="bg1">
                <a:lumMod val="50000"/>
              </a:schemeClr>
            </a:solidFill>
          </a:ln>
          <a:effectLst/>
        </p:spPr>
        <p:style>
          <a:lnRef idx="1">
            <a:schemeClr val="dk1"/>
          </a:lnRef>
          <a:fillRef idx="0">
            <a:schemeClr val="dk1"/>
          </a:fillRef>
          <a:effectRef idx="0">
            <a:schemeClr val="dk1"/>
          </a:effectRef>
          <a:fontRef idx="minor">
            <a:schemeClr val="tx1"/>
          </a:fontRef>
        </p:style>
      </p:cxnSp>
      <p:sp>
        <p:nvSpPr>
          <p:cNvPr id="5" name="Text Placeholder 2"/>
          <p:cNvSpPr>
            <a:spLocks noGrp="1"/>
          </p:cNvSpPr>
          <p:nvPr>
            <p:ph idx="1"/>
          </p:nvPr>
        </p:nvSpPr>
        <p:spPr>
          <a:xfrm>
            <a:off x="449263" y="1974711"/>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6" name="Title 1"/>
          <p:cNvSpPr>
            <a:spLocks noGrp="1"/>
          </p:cNvSpPr>
          <p:nvPr>
            <p:ph type="title"/>
          </p:nvPr>
        </p:nvSpPr>
        <p:spPr>
          <a:xfrm>
            <a:off x="449263" y="1065197"/>
            <a:ext cx="8039100" cy="641350"/>
          </a:xfrm>
        </p:spPr>
        <p:txBody>
          <a:bodyPr/>
          <a:lstStyle/>
          <a:p>
            <a:r>
              <a:rPr lang="en-US" smtClean="0"/>
              <a:t>Click to edit Master title style</a:t>
            </a:r>
            <a:endParaRPr lang="en-US" dirty="0"/>
          </a:p>
        </p:txBody>
      </p:sp>
      <p:sp>
        <p:nvSpPr>
          <p:cNvPr id="7" name="Text Placeholder 2"/>
          <p:cNvSpPr>
            <a:spLocks noGrp="1"/>
          </p:cNvSpPr>
          <p:nvPr>
            <p:ph idx="10"/>
          </p:nvPr>
        </p:nvSpPr>
        <p:spPr>
          <a:xfrm>
            <a:off x="4628697" y="1974711"/>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10" name="Footer Placeholder 1"/>
          <p:cNvSpPr>
            <a:spLocks noGrp="1"/>
          </p:cNvSpPr>
          <p:nvPr>
            <p:ph type="ftr" sz="quarter" idx="11"/>
          </p:nvPr>
        </p:nvSpPr>
        <p:spPr>
          <a:xfrm>
            <a:off x="346075" y="6465888"/>
            <a:ext cx="2225675" cy="365125"/>
          </a:xfrm>
        </p:spPr>
        <p:txBody>
          <a:bodyPr/>
          <a:lstStyle>
            <a:lvl1pPr algn="ctr">
              <a:defRPr dirty="0" smtClean="0">
                <a:solidFill>
                  <a:srgbClr val="7F7F7F"/>
                </a:solidFill>
              </a:defRPr>
            </a:lvl1pPr>
          </a:lstStyle>
          <a:p>
            <a:pPr algn="l">
              <a:defRPr/>
            </a:pPr>
            <a:r>
              <a:rPr lang="en-US" dirty="0" smtClean="0"/>
              <a:t>MASSACHUSETTS HEALTH INSURANCE SURVEY</a:t>
            </a:r>
            <a:endParaRPr lang="en-US" dirty="0"/>
          </a:p>
        </p:txBody>
      </p:sp>
      <p:sp>
        <p:nvSpPr>
          <p:cNvPr id="11" name="Slide Number Placeholder 2"/>
          <p:cNvSpPr>
            <a:spLocks noGrp="1"/>
          </p:cNvSpPr>
          <p:nvPr>
            <p:ph type="sldNum" sz="quarter" idx="12"/>
          </p:nvPr>
        </p:nvSpPr>
        <p:spPr>
          <a:xfrm>
            <a:off x="6702425" y="6465888"/>
            <a:ext cx="2133600" cy="365125"/>
          </a:xfrm>
        </p:spPr>
        <p:txBody>
          <a:bodyPr/>
          <a:lstStyle>
            <a:lvl1pPr>
              <a:defRPr>
                <a:solidFill>
                  <a:srgbClr val="7F7F7F"/>
                </a:solidFill>
              </a:defRPr>
            </a:lvl1pPr>
          </a:lstStyle>
          <a:p>
            <a:fld id="{453C5610-CA60-43AB-B212-AA21431CD306}" type="slidenum">
              <a:rPr lang="en-US" altLang="en-US"/>
              <a:pPr/>
              <a:t>‹#›</a:t>
            </a:fld>
            <a:endParaRPr lang="en-US" altLang="en-US" dirty="0"/>
          </a:p>
        </p:txBody>
      </p:sp>
    </p:spTree>
    <p:extLst>
      <p:ext uri="{BB962C8B-B14F-4D97-AF65-F5344CB8AC3E}">
        <p14:creationId xmlns:p14="http://schemas.microsoft.com/office/powerpoint/2010/main" val="605497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8" descr="bottomborderfinal-04.tif"/>
          <p:cNvPicPr>
            <a:picLocks noChangeAspect="1"/>
          </p:cNvPicPr>
          <p:nvPr/>
        </p:nvPicPr>
        <p:blipFill>
          <a:blip r:embed="rId8">
            <a:extLst>
              <a:ext uri="{28A0092B-C50C-407E-A947-70E740481C1C}">
                <a14:useLocalDpi xmlns:a14="http://schemas.microsoft.com/office/drawing/2010/main" val="0"/>
              </a:ext>
            </a:extLst>
          </a:blip>
          <a:srcRect l="1154"/>
          <a:stretch>
            <a:fillRect/>
          </a:stretch>
        </p:blipFill>
        <p:spPr bwMode="auto">
          <a:xfrm>
            <a:off x="-69850" y="6045200"/>
            <a:ext cx="9220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519113" y="736600"/>
            <a:ext cx="803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
            </a:r>
            <a:br>
              <a:rPr lang="en-US" altLang="en-US" smtClean="0"/>
            </a:br>
            <a:r>
              <a:rPr lang="en-US" altLang="en-US" smtClean="0"/>
              <a:t/>
            </a:r>
            <a:br>
              <a:rPr lang="en-US" altLang="en-US" smtClean="0"/>
            </a:br>
            <a:r>
              <a:rPr lang="en-US" altLang="en-US" smtClean="0"/>
              <a:t>Click to Edit Master Title Slide</a:t>
            </a:r>
            <a:br>
              <a:rPr lang="en-US" altLang="en-US" smtClean="0"/>
            </a:br>
            <a:r>
              <a:rPr lang="en-US" altLang="en-US" smtClean="0"/>
              <a:t/>
            </a:r>
            <a:br>
              <a:rPr lang="en-US" altLang="en-US" smtClean="0"/>
            </a:br>
            <a:endParaRPr lang="en-US" altLang="en-US" smtClean="0"/>
          </a:p>
        </p:txBody>
      </p:sp>
      <p:sp>
        <p:nvSpPr>
          <p:cNvPr id="7" name="Footer Placeholder 3"/>
          <p:cNvSpPr>
            <a:spLocks noGrp="1"/>
          </p:cNvSpPr>
          <p:nvPr>
            <p:ph type="ftr" sz="quarter" idx="3"/>
          </p:nvPr>
        </p:nvSpPr>
        <p:spPr>
          <a:xfrm>
            <a:off x="393700" y="6465888"/>
            <a:ext cx="2225675" cy="365125"/>
          </a:xfrm>
          <a:prstGeom prst="rect">
            <a:avLst/>
          </a:prstGeom>
        </p:spPr>
        <p:txBody>
          <a:bodyPr vert="horz" wrap="square" lIns="91440" tIns="45720" rIns="91440" bIns="45720" numCol="1" anchor="ctr" anchorCtr="0" compatLnSpc="1">
            <a:prstTxWarp prst="textNoShape">
              <a:avLst/>
            </a:prstTxWarp>
          </a:bodyPr>
          <a:lstStyle>
            <a:lvl1pPr algn="l">
              <a:defRPr sz="1000" dirty="0">
                <a:solidFill>
                  <a:srgbClr val="FFFFFF"/>
                </a:solidFill>
                <a:latin typeface="Arial"/>
                <a:ea typeface="ＭＳ Ｐゴシック" charset="0"/>
                <a:cs typeface="Arial"/>
              </a:defRPr>
            </a:lvl1pPr>
          </a:lstStyle>
          <a:p>
            <a:pPr>
              <a:defRPr/>
            </a:pPr>
            <a:r>
              <a:rPr lang="en-US" dirty="0" smtClean="0"/>
              <a:t>MASSACHUSETTS HEALTH INSURANCE SURVEY</a:t>
            </a:r>
            <a:endParaRPr lang="en-US" dirty="0"/>
          </a:p>
        </p:txBody>
      </p:sp>
      <p:sp>
        <p:nvSpPr>
          <p:cNvPr id="1029" name="Text Placeholder 2"/>
          <p:cNvSpPr>
            <a:spLocks noGrp="1"/>
          </p:cNvSpPr>
          <p:nvPr>
            <p:ph type="body" idx="1"/>
          </p:nvPr>
        </p:nvSpPr>
        <p:spPr bwMode="auto">
          <a:xfrm>
            <a:off x="519113" y="1646238"/>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r>
              <a:rPr lang="en-US" altLang="en-US" smtClean="0"/>
              <a:t>Click to add text</a:t>
            </a:r>
          </a:p>
        </p:txBody>
      </p:sp>
      <p:sp>
        <p:nvSpPr>
          <p:cNvPr id="8" name="Slide Number Placeholder 5"/>
          <p:cNvSpPr>
            <a:spLocks noGrp="1"/>
          </p:cNvSpPr>
          <p:nvPr>
            <p:ph type="sldNum" sz="quarter" idx="4"/>
          </p:nvPr>
        </p:nvSpPr>
        <p:spPr>
          <a:xfrm>
            <a:off x="6203950" y="6465888"/>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FFFFFF"/>
                </a:solidFill>
                <a:latin typeface="Arial" pitchFamily="34" charset="0"/>
                <a:cs typeface="Arial" pitchFamily="34" charset="0"/>
              </a:defRPr>
            </a:lvl1pPr>
          </a:lstStyle>
          <a:p>
            <a:fld id="{969A4E1B-3F2C-44F4-9ABA-DF446E663189}" type="slidenum">
              <a:rPr lang="en-US" altLang="en-US"/>
              <a:pPr/>
              <a:t>‹#›</a:t>
            </a:fld>
            <a:endParaRPr lang="en-US" alt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4" r:id="rId5"/>
    <p:sldLayoutId id="2147483753" r:id="rId6"/>
  </p:sldLayoutIdLst>
  <p:timing>
    <p:tnLst>
      <p:par>
        <p:cTn id="1" dur="indefinite" restart="never" nodeType="tmRoot"/>
      </p:par>
    </p:tnLst>
  </p:timing>
  <p:hf hdr="0" dt="0"/>
  <p:txStyles>
    <p:titleStyle>
      <a:lvl1pPr algn="l" defTabSz="457200" rtl="0" eaLnBrk="1" fontAlgn="base" hangingPunct="1">
        <a:spcBef>
          <a:spcPct val="0"/>
        </a:spcBef>
        <a:spcAft>
          <a:spcPct val="0"/>
        </a:spcAft>
        <a:defRPr sz="2800" b="1"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2pPr>
      <a:lvl3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3pPr>
      <a:lvl4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4pPr>
      <a:lvl5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p:titleStyle>
    <p:bodyStyle>
      <a:lvl1pPr marL="342900" indent="-342900" algn="ctr" defTabSz="457200" rtl="0" eaLnBrk="1" fontAlgn="base" hangingPunct="1">
        <a:spcBef>
          <a:spcPct val="20000"/>
        </a:spcBef>
        <a:spcAft>
          <a:spcPct val="0"/>
        </a:spcAft>
        <a:buFont typeface="Arial" pitchFamily="34" charset="0"/>
        <a:defRPr sz="2000" kern="1200">
          <a:solidFill>
            <a:schemeClr val="tx1"/>
          </a:solidFill>
          <a:latin typeface="Arial"/>
          <a:ea typeface="ＭＳ Ｐゴシック" charset="0"/>
          <a:cs typeface="ＭＳ Ｐゴシック" charset="0"/>
        </a:defRPr>
      </a:lvl1pPr>
      <a:lvl2pPr marL="742950" indent="-285750" algn="l" defTabSz="457200" rtl="0" eaLnBrk="1" fontAlgn="base" hangingPunct="1">
        <a:spcBef>
          <a:spcPct val="20000"/>
        </a:spcBef>
        <a:spcAft>
          <a:spcPct val="0"/>
        </a:spcAft>
        <a:buFont typeface="Wingdings" pitchFamily="2" charset="2"/>
        <a:defRPr sz="2400" kern="1200">
          <a:solidFill>
            <a:schemeClr val="tx1"/>
          </a:solidFill>
          <a:latin typeface="Arial"/>
          <a:ea typeface="ＭＳ Ｐゴシック" charset="0"/>
          <a:cs typeface="Arial"/>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Arial" charset="0"/>
          <a:cs typeface="Arial" charset="0"/>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Arial" charset="0"/>
          <a:cs typeface="Arial" charset="0"/>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chart" Target="../charts/chart4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chart" Target="../charts/chart4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chart" Target="../charts/chart4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chart" Target="../charts/chart49.xml"/><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chart" Target="../charts/chart5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chart" Target="../charts/chart5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5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chart" Target="../charts/chart5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chart" Target="../charts/chart5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chart" Target="../charts/chart56.xml"/><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chart" Target="../charts/chart58.xml"/><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chart" Target="../charts/chart59.xml"/><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3" descr="coverfinal-01.tif"/>
          <p:cNvPicPr>
            <a:picLocks noChangeAspect="1"/>
          </p:cNvPicPr>
          <p:nvPr/>
        </p:nvPicPr>
        <p:blipFill>
          <a:blip r:embed="rId3">
            <a:extLst>
              <a:ext uri="{28A0092B-C50C-407E-A947-70E740481C1C}">
                <a14:useLocalDpi xmlns:a14="http://schemas.microsoft.com/office/drawing/2010/main" val="0"/>
              </a:ext>
            </a:extLst>
          </a:blip>
          <a:srcRect l="4504"/>
          <a:stretch>
            <a:fillRect/>
          </a:stretch>
        </p:blipFill>
        <p:spPr bwMode="auto">
          <a:xfrm>
            <a:off x="-366713" y="-261938"/>
            <a:ext cx="953611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685800" y="1403350"/>
            <a:ext cx="7772400" cy="704850"/>
          </a:xfrm>
          <a:prstGeom prst="rect">
            <a:avLst/>
          </a:prstGeom>
        </p:spPr>
        <p:txBody>
          <a:bodyPr anchor="ctr">
            <a:normAutofit fontScale="60000" lnSpcReduction="20000"/>
          </a:bodyPr>
          <a:lstStyle>
            <a:lvl1pPr algn="ctr" defTabSz="457200" rtl="0" eaLnBrk="1" fontAlgn="base" hangingPunct="1">
              <a:spcBef>
                <a:spcPct val="0"/>
              </a:spcBef>
              <a:spcAft>
                <a:spcPct val="0"/>
              </a:spcAft>
              <a:defRPr sz="2800" b="1" i="0" kern="1200">
                <a:solidFill>
                  <a:schemeClr val="tx1"/>
                </a:solidFill>
                <a:latin typeface="Times"/>
                <a:ea typeface="ＭＳ Ｐゴシック" charset="0"/>
                <a:cs typeface="ＭＳ Ｐゴシック" charset="0"/>
              </a:defRPr>
            </a:lvl1pPr>
            <a:lvl2pPr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a:lstStyle>
          <a:p>
            <a:pPr algn="r">
              <a:defRPr/>
            </a:pPr>
            <a:r>
              <a:rPr lang="en-US" sz="4000" b="0" cap="all" spc="300" dirty="0" smtClean="0">
                <a:solidFill>
                  <a:schemeClr val="bg1"/>
                </a:solidFill>
                <a:latin typeface="Arial"/>
                <a:cs typeface="Arial"/>
              </a:rPr>
              <a:t>2015 Massachusetts health insurance survey</a:t>
            </a:r>
            <a:endParaRPr lang="en-US" sz="4000" b="0" cap="all" spc="300" dirty="0">
              <a:solidFill>
                <a:schemeClr val="bg1"/>
              </a:solidFill>
              <a:latin typeface="Arial"/>
              <a:cs typeface="Arial"/>
            </a:endParaRPr>
          </a:p>
        </p:txBody>
      </p:sp>
      <p:sp>
        <p:nvSpPr>
          <p:cNvPr id="6" name="Subtitle 2"/>
          <p:cNvSpPr txBox="1">
            <a:spLocks/>
          </p:cNvSpPr>
          <p:nvPr/>
        </p:nvSpPr>
        <p:spPr>
          <a:xfrm>
            <a:off x="2057400" y="2039938"/>
            <a:ext cx="6400800" cy="1160462"/>
          </a:xfrm>
          <a:prstGeom prst="rect">
            <a:avLst/>
          </a:prstGeom>
        </p:spPr>
        <p:txBody>
          <a:bodyPr>
            <a:normAutofit/>
          </a:bodyPr>
          <a:lstStyle>
            <a:lvl1pPr algn="ctr" defTabSz="457200" rtl="0" eaLnBrk="1" fontAlgn="base" hangingPunct="1">
              <a:spcBef>
                <a:spcPct val="20000"/>
              </a:spcBef>
              <a:spcAft>
                <a:spcPct val="0"/>
              </a:spcAft>
              <a:buFont typeface="Arial" charset="0"/>
              <a:defRPr sz="2000" kern="1200">
                <a:solidFill>
                  <a:schemeClr val="tx1"/>
                </a:solidFill>
                <a:latin typeface="Arial"/>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defRPr/>
            </a:pPr>
            <a:r>
              <a:rPr lang="en-US" sz="2200" cap="all" dirty="0" smtClean="0">
                <a:solidFill>
                  <a:schemeClr val="bg1">
                    <a:lumMod val="65000"/>
                  </a:schemeClr>
                </a:solidFill>
                <a:cs typeface="Arial"/>
              </a:rPr>
              <a:t>key findings</a:t>
            </a:r>
          </a:p>
          <a:p>
            <a:pPr algn="r">
              <a:defRPr/>
            </a:pPr>
            <a:endParaRPr lang="en-US" sz="2200" cap="all" dirty="0">
              <a:solidFill>
                <a:schemeClr val="bg1">
                  <a:lumMod val="65000"/>
                </a:schemeClr>
              </a:solidFill>
              <a:cs typeface="Arial"/>
            </a:endParaRPr>
          </a:p>
        </p:txBody>
      </p:sp>
      <p:sp>
        <p:nvSpPr>
          <p:cNvPr id="8" name="Subtitle 2"/>
          <p:cNvSpPr txBox="1">
            <a:spLocks/>
          </p:cNvSpPr>
          <p:nvPr/>
        </p:nvSpPr>
        <p:spPr>
          <a:xfrm>
            <a:off x="937260" y="3386138"/>
            <a:ext cx="7520940" cy="831532"/>
          </a:xfrm>
          <a:prstGeom prst="rect">
            <a:avLst/>
          </a:prstGeom>
        </p:spPr>
        <p:txBody>
          <a:bodyPr>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defRPr/>
            </a:pPr>
            <a:r>
              <a:rPr lang="en-US" sz="1600" dirty="0" smtClean="0">
                <a:solidFill>
                  <a:schemeClr val="bg1">
                    <a:lumMod val="65000"/>
                  </a:schemeClr>
                </a:solidFill>
                <a:latin typeface="Arial"/>
                <a:cs typeface="Times New Roman"/>
              </a:rPr>
              <a:t>Prepared by:  </a:t>
            </a:r>
          </a:p>
          <a:p>
            <a:pPr algn="r">
              <a:defRPr/>
            </a:pPr>
            <a:r>
              <a:rPr lang="en-US" sz="1600" dirty="0" smtClean="0">
                <a:solidFill>
                  <a:schemeClr val="bg1">
                    <a:lumMod val="65000"/>
                  </a:schemeClr>
                </a:solidFill>
                <a:latin typeface="Arial"/>
                <a:cs typeface="Times New Roman"/>
              </a:rPr>
              <a:t>Laura Skopec, Sharon K. Long, and Emily Hayes, Urban Institute</a:t>
            </a:r>
          </a:p>
          <a:p>
            <a:pPr algn="r">
              <a:defRPr/>
            </a:pPr>
            <a:r>
              <a:rPr lang="en-US" sz="1600" dirty="0" smtClean="0">
                <a:solidFill>
                  <a:schemeClr val="bg1">
                    <a:lumMod val="65000"/>
                  </a:schemeClr>
                </a:solidFill>
                <a:latin typeface="Arial" panose="020B0604020202020204" pitchFamily="34" charset="0"/>
                <a:cs typeface="Arial" panose="020B0604020202020204" pitchFamily="34" charset="0"/>
              </a:rPr>
              <a:t>Susan Sherr,</a:t>
            </a:r>
            <a:r>
              <a:rPr lang="en-US" sz="1600" dirty="0">
                <a:solidFill>
                  <a:schemeClr val="bg1">
                    <a:lumMod val="65000"/>
                  </a:schemeClr>
                </a:solidFill>
                <a:latin typeface="Arial" panose="020B0604020202020204" pitchFamily="34" charset="0"/>
                <a:cs typeface="Arial" panose="020B0604020202020204" pitchFamily="34" charset="0"/>
              </a:rPr>
              <a:t> David Dutwin, and Kathy </a:t>
            </a:r>
            <a:r>
              <a:rPr lang="en-US" sz="1600" dirty="0" smtClean="0">
                <a:solidFill>
                  <a:schemeClr val="bg1">
                    <a:lumMod val="65000"/>
                  </a:schemeClr>
                </a:solidFill>
                <a:latin typeface="Arial" panose="020B0604020202020204" pitchFamily="34" charset="0"/>
                <a:cs typeface="Arial" panose="020B0604020202020204" pitchFamily="34" charset="0"/>
              </a:rPr>
              <a:t>Langdale, </a:t>
            </a:r>
            <a:r>
              <a:rPr lang="en-US" sz="1600" dirty="0" smtClean="0">
                <a:solidFill>
                  <a:schemeClr val="bg1">
                    <a:lumMod val="65000"/>
                  </a:schemeClr>
                </a:solidFill>
                <a:latin typeface="Arial"/>
                <a:cs typeface="Times New Roman"/>
              </a:rPr>
              <a:t>SSRS</a:t>
            </a:r>
          </a:p>
          <a:p>
            <a:pPr algn="r">
              <a:defRPr/>
            </a:pPr>
            <a:endParaRPr lang="en-US" sz="1600" dirty="0">
              <a:solidFill>
                <a:schemeClr val="bg1">
                  <a:lumMod val="65000"/>
                </a:schemeClr>
              </a:solidFill>
              <a:latin typeface="Arial"/>
              <a:cs typeface="Times New Roman"/>
            </a:endParaRPr>
          </a:p>
          <a:p>
            <a:pPr algn="r">
              <a:defRPr/>
            </a:pPr>
            <a:r>
              <a:rPr lang="en-US" sz="1600" dirty="0" smtClean="0">
                <a:solidFill>
                  <a:schemeClr val="bg1">
                    <a:lumMod val="65000"/>
                  </a:schemeClr>
                </a:solidFill>
                <a:latin typeface="Arial"/>
                <a:cs typeface="Times New Roman"/>
              </a:rPr>
              <a:t>DECEMBER 2015</a:t>
            </a:r>
            <a:endParaRPr lang="en-US" sz="1600" dirty="0">
              <a:solidFill>
                <a:srgbClr val="FF0000"/>
              </a:solidFill>
              <a:latin typeface="Arial"/>
              <a:cs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65569902"/>
              </p:ext>
            </p:extLst>
          </p:nvPr>
        </p:nvGraphicFramePr>
        <p:xfrm>
          <a:off x="449263" y="1646238"/>
          <a:ext cx="8039100" cy="368014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in </a:t>
            </a:r>
            <a:br>
              <a:rPr lang="en-US" sz="2600" dirty="0" smtClean="0"/>
            </a:br>
            <a:r>
              <a:rPr lang="en-US" sz="2600" dirty="0" smtClean="0"/>
              <a:t>Massachusetts in 2015,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10</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9630396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Health Insurance Coverage in </a:t>
            </a:r>
            <a:br>
              <a:rPr lang="en-US" sz="2600" dirty="0" smtClean="0"/>
            </a:br>
            <a:r>
              <a:rPr lang="en-US" sz="2600" dirty="0" smtClean="0"/>
              <a:t>Massachusetts in 2015,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11</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49974617"/>
              </p:ext>
            </p:extLst>
          </p:nvPr>
        </p:nvGraphicFramePr>
        <p:xfrm>
          <a:off x="449263" y="1646238"/>
          <a:ext cx="8039100" cy="3789680"/>
        </p:xfrm>
        <a:graphic>
          <a:graphicData uri="http://schemas.openxmlformats.org/drawingml/2006/table">
            <a:tbl>
              <a:tblPr firstRow="1" bandRow="1">
                <a:tableStyleId>{5C22544A-7EE6-4342-B048-85BDC9FD1C3A}</a:tableStyleId>
              </a:tblPr>
              <a:tblGrid>
                <a:gridCol w="2009775"/>
                <a:gridCol w="2009775"/>
                <a:gridCol w="2009775"/>
                <a:gridCol w="2009775"/>
              </a:tblGrid>
              <a:tr h="370840">
                <a:tc>
                  <a:txBody>
                    <a:bodyPr/>
                    <a:lstStyle/>
                    <a:p>
                      <a:endParaRPr lang="en-US" sz="1600" dirty="0"/>
                    </a:p>
                  </a:txBody>
                  <a:tcPr/>
                </a:tc>
                <a:tc>
                  <a:txBody>
                    <a:bodyPr/>
                    <a:lstStyle/>
                    <a:p>
                      <a:pPr algn="ctr"/>
                      <a:r>
                        <a:rPr lang="en-US" sz="1600" dirty="0" smtClean="0"/>
                        <a:t>Insured at the time of the survey (%)</a:t>
                      </a:r>
                      <a:endParaRPr lang="en-US" sz="1600" dirty="0"/>
                    </a:p>
                  </a:txBody>
                  <a:tcPr/>
                </a:tc>
                <a:tc>
                  <a:txBody>
                    <a:bodyPr/>
                    <a:lstStyle/>
                    <a:p>
                      <a:pPr algn="ctr"/>
                      <a:r>
                        <a:rPr lang="en-US" sz="1600" dirty="0" smtClean="0"/>
                        <a:t>Insured at any time over the past</a:t>
                      </a:r>
                      <a:r>
                        <a:rPr lang="en-US" sz="1600" baseline="0" dirty="0" smtClean="0"/>
                        <a:t> 12 months (%)</a:t>
                      </a:r>
                      <a:endParaRPr lang="en-US" sz="1600" dirty="0"/>
                    </a:p>
                  </a:txBody>
                  <a:tcPr/>
                </a:tc>
                <a:tc>
                  <a:txBody>
                    <a:bodyPr/>
                    <a:lstStyle/>
                    <a:p>
                      <a:pPr algn="ctr"/>
                      <a:r>
                        <a:rPr lang="en-US" sz="1600" dirty="0" smtClean="0"/>
                        <a:t>Always</a:t>
                      </a:r>
                      <a:r>
                        <a:rPr lang="en-US" sz="1600" baseline="0" dirty="0" smtClean="0"/>
                        <a:t> insured over the past 12 months (%)</a:t>
                      </a:r>
                      <a:endParaRPr lang="en-US" sz="1600" dirty="0"/>
                    </a:p>
                  </a:txBody>
                  <a:tcPr/>
                </a:tc>
              </a:tr>
              <a:tr h="370840">
                <a:tc>
                  <a:txBody>
                    <a:bodyPr/>
                    <a:lstStyle/>
                    <a:p>
                      <a:r>
                        <a:rPr lang="en-US" sz="1400" dirty="0" smtClean="0"/>
                        <a:t>Western MA</a:t>
                      </a:r>
                    </a:p>
                  </a:txBody>
                  <a:tcPr anchor="ctr"/>
                </a:tc>
                <a:tc>
                  <a:txBody>
                    <a:bodyPr/>
                    <a:lstStyle/>
                    <a:p>
                      <a:pPr algn="ctr"/>
                      <a:r>
                        <a:rPr lang="en-US" sz="1400" dirty="0" smtClean="0"/>
                        <a:t>94.2</a:t>
                      </a:r>
                    </a:p>
                  </a:txBody>
                  <a:tcPr anchor="ctr"/>
                </a:tc>
                <a:tc>
                  <a:txBody>
                    <a:bodyPr/>
                    <a:lstStyle/>
                    <a:p>
                      <a:pPr algn="ctr"/>
                      <a:r>
                        <a:rPr lang="en-US" sz="1400" dirty="0" smtClean="0"/>
                        <a:t>97.7</a:t>
                      </a:r>
                      <a:endParaRPr lang="en-US" sz="1400" dirty="0"/>
                    </a:p>
                  </a:txBody>
                  <a:tcPr anchor="ctr"/>
                </a:tc>
                <a:tc>
                  <a:txBody>
                    <a:bodyPr/>
                    <a:lstStyle/>
                    <a:p>
                      <a:pPr algn="ctr"/>
                      <a:r>
                        <a:rPr lang="en-US" sz="1400" dirty="0" smtClean="0"/>
                        <a:t>91.1</a:t>
                      </a:r>
                    </a:p>
                  </a:txBody>
                  <a:tcPr anchor="ctr"/>
                </a:tc>
              </a:tr>
              <a:tr h="370840">
                <a:tc>
                  <a:txBody>
                    <a:bodyPr/>
                    <a:lstStyle/>
                    <a:p>
                      <a:r>
                        <a:rPr lang="en-US" sz="1400" dirty="0" smtClean="0"/>
                        <a:t>Central MA</a:t>
                      </a:r>
                      <a:endParaRPr lang="en-US" sz="1400" dirty="0"/>
                    </a:p>
                  </a:txBody>
                  <a:tcPr anchor="ctr"/>
                </a:tc>
                <a:tc>
                  <a:txBody>
                    <a:bodyPr/>
                    <a:lstStyle/>
                    <a:p>
                      <a:pPr algn="ctr"/>
                      <a:r>
                        <a:rPr lang="en-US" sz="1400" dirty="0" smtClean="0"/>
                        <a:t>95.8</a:t>
                      </a:r>
                      <a:endParaRPr lang="en-US" sz="1400" dirty="0"/>
                    </a:p>
                  </a:txBody>
                  <a:tcPr anchor="ctr"/>
                </a:tc>
                <a:tc>
                  <a:txBody>
                    <a:bodyPr/>
                    <a:lstStyle/>
                    <a:p>
                      <a:pPr algn="ctr"/>
                      <a:r>
                        <a:rPr lang="en-US" sz="1400" dirty="0" smtClean="0"/>
                        <a:t>97.6</a:t>
                      </a:r>
                      <a:endParaRPr lang="en-US" sz="1400" dirty="0"/>
                    </a:p>
                  </a:txBody>
                  <a:tcPr anchor="ctr"/>
                </a:tc>
                <a:tc>
                  <a:txBody>
                    <a:bodyPr/>
                    <a:lstStyle/>
                    <a:p>
                      <a:pPr algn="ctr"/>
                      <a:r>
                        <a:rPr lang="en-US" sz="1400" dirty="0" smtClean="0"/>
                        <a:t>92.9</a:t>
                      </a:r>
                      <a:endParaRPr lang="en-US" sz="1400" dirty="0"/>
                    </a:p>
                  </a:txBody>
                  <a:tcPr anchor="ctr"/>
                </a:tc>
              </a:tr>
              <a:tr h="370840">
                <a:tc>
                  <a:txBody>
                    <a:bodyPr/>
                    <a:lstStyle/>
                    <a:p>
                      <a:r>
                        <a:rPr lang="en-US" sz="1400" dirty="0" smtClean="0"/>
                        <a:t>Northeast</a:t>
                      </a:r>
                      <a:r>
                        <a:rPr lang="en-US" sz="1400" baseline="0" dirty="0" smtClean="0"/>
                        <a:t> MA</a:t>
                      </a:r>
                      <a:endParaRPr lang="en-US" sz="1400" dirty="0"/>
                    </a:p>
                  </a:txBody>
                  <a:tcPr anchor="ctr"/>
                </a:tc>
                <a:tc>
                  <a:txBody>
                    <a:bodyPr/>
                    <a:lstStyle/>
                    <a:p>
                      <a:pPr algn="ctr"/>
                      <a:r>
                        <a:rPr lang="en-US" sz="1400" dirty="0" smtClean="0"/>
                        <a:t>98.3</a:t>
                      </a:r>
                    </a:p>
                  </a:txBody>
                  <a:tcPr anchor="ctr"/>
                </a:tc>
                <a:tc>
                  <a:txBody>
                    <a:bodyPr/>
                    <a:lstStyle/>
                    <a:p>
                      <a:pPr algn="ctr"/>
                      <a:r>
                        <a:rPr lang="en-US" sz="1400" dirty="0" smtClean="0"/>
                        <a:t>99.5</a:t>
                      </a:r>
                      <a:endParaRPr lang="en-US" sz="1400" dirty="0"/>
                    </a:p>
                  </a:txBody>
                  <a:tcPr anchor="ctr"/>
                </a:tc>
                <a:tc>
                  <a:txBody>
                    <a:bodyPr/>
                    <a:lstStyle/>
                    <a:p>
                      <a:pPr algn="ctr"/>
                      <a:r>
                        <a:rPr lang="en-US" sz="1400" dirty="0" smtClean="0"/>
                        <a:t>94.2</a:t>
                      </a:r>
                      <a:endParaRPr lang="en-US" sz="1400" dirty="0"/>
                    </a:p>
                  </a:txBody>
                  <a:tcPr anchor="ctr"/>
                </a:tc>
              </a:tr>
              <a:tr h="370840">
                <a:tc>
                  <a:txBody>
                    <a:bodyPr/>
                    <a:lstStyle/>
                    <a:p>
                      <a:r>
                        <a:rPr lang="en-US" sz="1400" dirty="0" smtClean="0"/>
                        <a:t>Metro West</a:t>
                      </a:r>
                      <a:endParaRPr lang="en-US" sz="1400" dirty="0"/>
                    </a:p>
                  </a:txBody>
                  <a:tcPr anchor="ctr"/>
                </a:tc>
                <a:tc>
                  <a:txBody>
                    <a:bodyPr/>
                    <a:lstStyle/>
                    <a:p>
                      <a:pPr algn="ctr"/>
                      <a:r>
                        <a:rPr lang="en-US" sz="1400" dirty="0" smtClean="0"/>
                        <a:t>98.7</a:t>
                      </a:r>
                      <a:endParaRPr lang="en-US" sz="1400" dirty="0"/>
                    </a:p>
                  </a:txBody>
                  <a:tcPr anchor="ctr"/>
                </a:tc>
                <a:tc>
                  <a:txBody>
                    <a:bodyPr/>
                    <a:lstStyle/>
                    <a:p>
                      <a:pPr algn="ctr"/>
                      <a:r>
                        <a:rPr lang="en-US" sz="1400" dirty="0" smtClean="0"/>
                        <a:t>99.7</a:t>
                      </a:r>
                      <a:endParaRPr lang="en-US" sz="1400" dirty="0"/>
                    </a:p>
                  </a:txBody>
                  <a:tcPr anchor="ctr"/>
                </a:tc>
                <a:tc>
                  <a:txBody>
                    <a:bodyPr/>
                    <a:lstStyle/>
                    <a:p>
                      <a:pPr algn="ctr"/>
                      <a:r>
                        <a:rPr lang="en-US" sz="1400" dirty="0" smtClean="0"/>
                        <a:t>93.6</a:t>
                      </a:r>
                      <a:endParaRPr lang="en-US" sz="1400" dirty="0"/>
                    </a:p>
                  </a:txBody>
                  <a:tcPr anchor="ctr"/>
                </a:tc>
              </a:tr>
              <a:tr h="370840">
                <a:tc>
                  <a:txBody>
                    <a:bodyPr/>
                    <a:lstStyle/>
                    <a:p>
                      <a:r>
                        <a:rPr lang="en-US" sz="1400" dirty="0" smtClean="0"/>
                        <a:t>Metro Boston</a:t>
                      </a:r>
                      <a:endParaRPr lang="en-US" sz="1400" dirty="0"/>
                    </a:p>
                  </a:txBody>
                  <a:tcPr anchor="ctr"/>
                </a:tc>
                <a:tc>
                  <a:txBody>
                    <a:bodyPr/>
                    <a:lstStyle/>
                    <a:p>
                      <a:pPr algn="ctr"/>
                      <a:r>
                        <a:rPr lang="en-US" sz="1400" dirty="0" smtClean="0"/>
                        <a:t>96.1</a:t>
                      </a:r>
                      <a:endParaRPr lang="en-US" sz="1400" dirty="0"/>
                    </a:p>
                  </a:txBody>
                  <a:tcPr anchor="ctr"/>
                </a:tc>
                <a:tc>
                  <a:txBody>
                    <a:bodyPr/>
                    <a:lstStyle/>
                    <a:p>
                      <a:pPr algn="ctr"/>
                      <a:r>
                        <a:rPr lang="en-US" sz="1400" dirty="0" smtClean="0"/>
                        <a:t>98.2</a:t>
                      </a:r>
                      <a:endParaRPr lang="en-US" sz="1400" dirty="0"/>
                    </a:p>
                  </a:txBody>
                  <a:tcPr anchor="ctr"/>
                </a:tc>
                <a:tc>
                  <a:txBody>
                    <a:bodyPr/>
                    <a:lstStyle/>
                    <a:p>
                      <a:pPr algn="ctr"/>
                      <a:r>
                        <a:rPr lang="en-US" sz="1400" dirty="0" smtClean="0"/>
                        <a:t>90.8</a:t>
                      </a:r>
                      <a:endParaRPr lang="en-US" sz="1400" dirty="0"/>
                    </a:p>
                  </a:txBody>
                  <a:tcPr anchor="ctr"/>
                </a:tc>
              </a:tr>
              <a:tr h="370840">
                <a:tc>
                  <a:txBody>
                    <a:bodyPr/>
                    <a:lstStyle/>
                    <a:p>
                      <a:r>
                        <a:rPr lang="en-US" sz="1400" dirty="0" smtClean="0"/>
                        <a:t>Metro South</a:t>
                      </a:r>
                      <a:endParaRPr lang="en-US" sz="1400" dirty="0"/>
                    </a:p>
                  </a:txBody>
                  <a:tcPr anchor="ctr"/>
                </a:tc>
                <a:tc>
                  <a:txBody>
                    <a:bodyPr/>
                    <a:lstStyle/>
                    <a:p>
                      <a:pPr algn="ctr"/>
                      <a:r>
                        <a:rPr lang="en-US" sz="1400" dirty="0" smtClean="0"/>
                        <a:t>93.9</a:t>
                      </a:r>
                      <a:endParaRPr lang="en-US" sz="1400" dirty="0"/>
                    </a:p>
                  </a:txBody>
                  <a:tcPr anchor="ctr"/>
                </a:tc>
                <a:tc>
                  <a:txBody>
                    <a:bodyPr/>
                    <a:lstStyle/>
                    <a:p>
                      <a:pPr algn="ctr"/>
                      <a:r>
                        <a:rPr lang="en-US" sz="1400" dirty="0" smtClean="0"/>
                        <a:t>98.1</a:t>
                      </a:r>
                      <a:endParaRPr lang="en-US" sz="1400" dirty="0"/>
                    </a:p>
                  </a:txBody>
                  <a:tcPr anchor="ctr"/>
                </a:tc>
                <a:tc>
                  <a:txBody>
                    <a:bodyPr/>
                    <a:lstStyle/>
                    <a:p>
                      <a:pPr algn="ctr"/>
                      <a:r>
                        <a:rPr lang="en-US" sz="1400" dirty="0" smtClean="0"/>
                        <a:t>90.9</a:t>
                      </a:r>
                      <a:endParaRPr lang="en-US" sz="1400" dirty="0"/>
                    </a:p>
                  </a:txBody>
                  <a:tcPr anchor="ctr"/>
                </a:tc>
              </a:tr>
              <a:tr h="370840">
                <a:tc>
                  <a:txBody>
                    <a:bodyPr/>
                    <a:lstStyle/>
                    <a:p>
                      <a:r>
                        <a:rPr lang="en-US" sz="1400" dirty="0" smtClean="0"/>
                        <a:t>Southcoast</a:t>
                      </a:r>
                      <a:endParaRPr lang="en-US" sz="1400" dirty="0"/>
                    </a:p>
                  </a:txBody>
                  <a:tcPr anchor="ctr"/>
                </a:tc>
                <a:tc>
                  <a:txBody>
                    <a:bodyPr/>
                    <a:lstStyle/>
                    <a:p>
                      <a:pPr algn="ctr"/>
                      <a:r>
                        <a:rPr lang="en-US" sz="1400" dirty="0" smtClean="0"/>
                        <a:t>96.4</a:t>
                      </a:r>
                      <a:endParaRPr lang="en-US" sz="1400" dirty="0"/>
                    </a:p>
                  </a:txBody>
                  <a:tcPr anchor="ctr"/>
                </a:tc>
                <a:tc>
                  <a:txBody>
                    <a:bodyPr/>
                    <a:lstStyle/>
                    <a:p>
                      <a:pPr algn="ctr"/>
                      <a:r>
                        <a:rPr lang="en-US" sz="1400" dirty="0" smtClean="0"/>
                        <a:t>98.1</a:t>
                      </a:r>
                      <a:endParaRPr lang="en-US" sz="1400" dirty="0"/>
                    </a:p>
                  </a:txBody>
                  <a:tcPr anchor="ctr"/>
                </a:tc>
                <a:tc>
                  <a:txBody>
                    <a:bodyPr/>
                    <a:lstStyle/>
                    <a:p>
                      <a:pPr algn="ctr"/>
                      <a:r>
                        <a:rPr lang="en-US" sz="1400" dirty="0" smtClean="0"/>
                        <a:t>90.6</a:t>
                      </a:r>
                      <a:endParaRPr lang="en-US" sz="1400" dirty="0"/>
                    </a:p>
                  </a:txBody>
                  <a:tcPr anchor="ctr"/>
                </a:tc>
              </a:tr>
              <a:tr h="370840">
                <a:tc>
                  <a:txBody>
                    <a:bodyPr/>
                    <a:lstStyle/>
                    <a:p>
                      <a:r>
                        <a:rPr lang="en-US" sz="1400" dirty="0" smtClean="0"/>
                        <a:t>Cape and Islands</a:t>
                      </a:r>
                      <a:endParaRPr lang="en-US" sz="1400" dirty="0"/>
                    </a:p>
                  </a:txBody>
                  <a:tcPr anchor="ctr"/>
                </a:tc>
                <a:tc>
                  <a:txBody>
                    <a:bodyPr/>
                    <a:lstStyle/>
                    <a:p>
                      <a:pPr algn="ctr"/>
                      <a:r>
                        <a:rPr lang="en-US" sz="1400" dirty="0" smtClean="0"/>
                        <a:t>97.5</a:t>
                      </a:r>
                      <a:endParaRPr lang="en-US" sz="1400" dirty="0"/>
                    </a:p>
                  </a:txBody>
                  <a:tcPr anchor="ctr"/>
                </a:tc>
                <a:tc>
                  <a:txBody>
                    <a:bodyPr/>
                    <a:lstStyle/>
                    <a:p>
                      <a:pPr algn="ctr"/>
                      <a:r>
                        <a:rPr lang="en-US" sz="1400" dirty="0" smtClean="0"/>
                        <a:t>99.4</a:t>
                      </a:r>
                      <a:endParaRPr lang="en-US" sz="1400" dirty="0"/>
                    </a:p>
                  </a:txBody>
                  <a:tcPr anchor="ctr"/>
                </a:tc>
                <a:tc>
                  <a:txBody>
                    <a:bodyPr/>
                    <a:lstStyle/>
                    <a:p>
                      <a:pPr algn="ctr"/>
                      <a:r>
                        <a:rPr lang="en-US" sz="1400" dirty="0" smtClean="0"/>
                        <a:t>89.6</a:t>
                      </a:r>
                      <a:endParaRPr lang="en-US" sz="1400" dirty="0"/>
                    </a:p>
                  </a:txBody>
                  <a:tcPr anchor="ctr"/>
                </a:tc>
              </a:tr>
            </a:tbl>
          </a:graphicData>
        </a:graphic>
      </p:graphicFrame>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001740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897884046"/>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in Health Insurance Coverage in Massachusetts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12</a:t>
            </a:fld>
            <a:endParaRPr lang="en-US" altLang="en-US" dirty="0"/>
          </a:p>
        </p:txBody>
      </p:sp>
      <p:sp>
        <p:nvSpPr>
          <p:cNvPr id="6" name="TextBox 5"/>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9728187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87456675"/>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a:t>
            </a:r>
            <a:r>
              <a:rPr lang="en-US" sz="2600" dirty="0"/>
              <a:t>in Health Insurance </a:t>
            </a:r>
            <a:r>
              <a:rPr lang="en-US" sz="2600" dirty="0" smtClean="0"/>
              <a:t>Coverage in Massachusetts in 2015,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13</a:t>
            </a:fld>
            <a:endParaRPr lang="en-US" altLang="en-US" dirty="0"/>
          </a:p>
        </p:txBody>
      </p:sp>
      <p:sp>
        <p:nvSpPr>
          <p:cNvPr id="7" name="TextBox 6"/>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2015 Massachusetts Health Insurance Survey</a:t>
            </a:r>
            <a:endParaRPr lang="en-US" sz="1000" dirty="0"/>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8168895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137159591"/>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a:t>
            </a:r>
            <a:r>
              <a:rPr lang="en-US" sz="2600" dirty="0"/>
              <a:t>in Health Insurance </a:t>
            </a:r>
            <a:r>
              <a:rPr lang="en-US" sz="2600" dirty="0" smtClean="0"/>
              <a:t>Coverage in Massachusetts in 2015,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14</a:t>
            </a:fld>
            <a:endParaRPr lang="en-US" altLang="en-US" dirty="0"/>
          </a:p>
        </p:txBody>
      </p:sp>
      <p:sp>
        <p:nvSpPr>
          <p:cNvPr id="7" name="TextBox 6"/>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2015 Massachusetts Health Insurance Survey</a:t>
            </a:r>
            <a:endParaRPr lang="en-US" sz="1000" dirty="0"/>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958726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656047147"/>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in </a:t>
            </a:r>
            <a:r>
              <a:rPr lang="en-US" sz="2600" dirty="0"/>
              <a:t>Health Insurance </a:t>
            </a:r>
            <a:r>
              <a:rPr lang="en-US" sz="2600" dirty="0" smtClean="0"/>
              <a:t>Coverage in Massachusetts in 2015, 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15</a:t>
            </a:fld>
            <a:endParaRPr lang="en-US" altLang="en-US" dirty="0"/>
          </a:p>
        </p:txBody>
      </p:sp>
      <p:sp>
        <p:nvSpPr>
          <p:cNvPr id="7" name="TextBox 6"/>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2015 Massachusetts Health Insurance Survey</a:t>
            </a:r>
            <a:endParaRPr lang="en-US" sz="1000" dirty="0"/>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331273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342634758"/>
              </p:ext>
            </p:extLst>
          </p:nvPr>
        </p:nvGraphicFramePr>
        <p:xfrm>
          <a:off x="449263" y="1646238"/>
          <a:ext cx="8039100" cy="37258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a:t>
            </a:r>
            <a:r>
              <a:rPr lang="en-US" sz="2600" dirty="0"/>
              <a:t>in Health Insurance </a:t>
            </a:r>
            <a:r>
              <a:rPr lang="en-US" sz="2600" dirty="0" smtClean="0"/>
              <a:t>Coverage in Massachusetts in 2015,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16</a:t>
            </a:fld>
            <a:endParaRPr lang="en-US" altLang="en-US" dirty="0"/>
          </a:p>
        </p:txBody>
      </p:sp>
      <p:sp>
        <p:nvSpPr>
          <p:cNvPr id="7" name="TextBox 6"/>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2015 Massachusetts Health Insurance Survey</a:t>
            </a:r>
            <a:endParaRPr lang="en-US" sz="1000" dirty="0"/>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940459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smtClean="0"/>
              <a:t>Transitions </a:t>
            </a:r>
            <a:r>
              <a:rPr lang="en-US" sz="2600" dirty="0"/>
              <a:t>in Health Insurance </a:t>
            </a:r>
            <a:r>
              <a:rPr lang="en-US" sz="2600" dirty="0" smtClean="0"/>
              <a:t>Coverage in Massachusetts in 2015,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17</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86548576"/>
              </p:ext>
            </p:extLst>
          </p:nvPr>
        </p:nvGraphicFramePr>
        <p:xfrm>
          <a:off x="171449" y="1372060"/>
          <a:ext cx="8663940" cy="3873850"/>
        </p:xfrm>
        <a:graphic>
          <a:graphicData uri="http://schemas.openxmlformats.org/drawingml/2006/table">
            <a:tbl>
              <a:tblPr firstRow="1" bandRow="1">
                <a:tableStyleId>{5C22544A-7EE6-4342-B048-85BDC9FD1C3A}</a:tableStyleId>
              </a:tblPr>
              <a:tblGrid>
                <a:gridCol w="1443990"/>
                <a:gridCol w="1443990"/>
                <a:gridCol w="1443990"/>
                <a:gridCol w="1443990"/>
                <a:gridCol w="1443990"/>
                <a:gridCol w="1443990"/>
              </a:tblGrid>
              <a:tr h="1039670">
                <a:tc>
                  <a:txBody>
                    <a:bodyPr/>
                    <a:lstStyle/>
                    <a:p>
                      <a:endParaRPr lang="en-US" sz="1400" dirty="0"/>
                    </a:p>
                  </a:txBody>
                  <a:tcPr/>
                </a:tc>
                <a:tc>
                  <a:txBody>
                    <a:bodyPr/>
                    <a:lstStyle/>
                    <a:p>
                      <a:pPr algn="ctr"/>
                      <a:r>
                        <a:rPr lang="en-US" sz="1400" dirty="0" smtClean="0"/>
                        <a:t>Always insured over the past 12 months (%)</a:t>
                      </a:r>
                      <a:endParaRPr lang="en-US" sz="1400" dirty="0"/>
                    </a:p>
                  </a:txBody>
                  <a:tcPr/>
                </a:tc>
                <a:tc>
                  <a:txBody>
                    <a:bodyPr/>
                    <a:lstStyle/>
                    <a:p>
                      <a:pPr algn="ctr"/>
                      <a:r>
                        <a:rPr lang="en-US" sz="1400" dirty="0" smtClean="0"/>
                        <a:t>Ever uninsured over the past 12 months (%)</a:t>
                      </a:r>
                      <a:endParaRPr lang="en-US" sz="1400" dirty="0"/>
                    </a:p>
                  </a:txBody>
                  <a:tcPr/>
                </a:tc>
                <a:tc>
                  <a:txBody>
                    <a:bodyPr/>
                    <a:lstStyle/>
                    <a:p>
                      <a:pPr algn="ctr"/>
                      <a:r>
                        <a:rPr lang="en-US" sz="1400" dirty="0" smtClean="0"/>
                        <a:t>Gained coverage over the past 12 months (%)</a:t>
                      </a:r>
                      <a:endParaRPr lang="en-US" sz="1400" dirty="0"/>
                    </a:p>
                  </a:txBody>
                  <a:tcPr/>
                </a:tc>
                <a:tc>
                  <a:txBody>
                    <a:bodyPr/>
                    <a:lstStyle/>
                    <a:p>
                      <a:pPr algn="ctr"/>
                      <a:r>
                        <a:rPr lang="en-US" sz="1400" dirty="0" smtClean="0"/>
                        <a:t>Lost coverage over the past 12 months (%)</a:t>
                      </a:r>
                      <a:endParaRPr lang="en-US" sz="1400" dirty="0"/>
                    </a:p>
                  </a:txBody>
                  <a:tcPr/>
                </a:tc>
                <a:tc>
                  <a:txBody>
                    <a:bodyPr/>
                    <a:lstStyle/>
                    <a:p>
                      <a:pPr algn="ctr"/>
                      <a:r>
                        <a:rPr lang="en-US" sz="1400" dirty="0" smtClean="0"/>
                        <a:t>Always uninsured over the past 12 months (%)</a:t>
                      </a:r>
                      <a:endParaRPr lang="en-US" sz="1400" dirty="0"/>
                    </a:p>
                  </a:txBody>
                  <a:tcPr/>
                </a:tc>
              </a:tr>
              <a:tr h="353360">
                <a:tc>
                  <a:txBody>
                    <a:bodyPr/>
                    <a:lstStyle/>
                    <a:p>
                      <a:r>
                        <a:rPr lang="en-US" sz="1400" dirty="0" smtClean="0"/>
                        <a:t>Western MA</a:t>
                      </a:r>
                    </a:p>
                  </a:txBody>
                  <a:tcPr anchor="ctr"/>
                </a:tc>
                <a:tc>
                  <a:txBody>
                    <a:bodyPr/>
                    <a:lstStyle/>
                    <a:p>
                      <a:pPr algn="ctr"/>
                      <a:r>
                        <a:rPr lang="en-US" sz="1400" dirty="0" smtClean="0"/>
                        <a:t>91.1</a:t>
                      </a:r>
                    </a:p>
                  </a:txBody>
                  <a:tcPr anchor="ctr"/>
                </a:tc>
                <a:tc>
                  <a:txBody>
                    <a:bodyPr/>
                    <a:lstStyle/>
                    <a:p>
                      <a:pPr algn="ctr"/>
                      <a:r>
                        <a:rPr lang="en-US" sz="1400" dirty="0" smtClean="0"/>
                        <a:t>8.9</a:t>
                      </a:r>
                      <a:endParaRPr lang="en-US" sz="1400" dirty="0"/>
                    </a:p>
                  </a:txBody>
                  <a:tcPr anchor="ctr"/>
                </a:tc>
                <a:tc>
                  <a:txBody>
                    <a:bodyPr/>
                    <a:lstStyle/>
                    <a:p>
                      <a:pPr algn="ctr"/>
                      <a:r>
                        <a:rPr lang="en-US" sz="1400" dirty="0" smtClean="0"/>
                        <a:t>3.1</a:t>
                      </a:r>
                    </a:p>
                  </a:txBody>
                  <a:tcPr anchor="ctr"/>
                </a:tc>
                <a:tc>
                  <a:txBody>
                    <a:bodyPr/>
                    <a:lstStyle/>
                    <a:p>
                      <a:pPr algn="ctr"/>
                      <a:r>
                        <a:rPr lang="en-US" sz="1400" dirty="0" smtClean="0"/>
                        <a:t>3.4</a:t>
                      </a:r>
                      <a:endParaRPr lang="en-US" sz="1400" dirty="0"/>
                    </a:p>
                  </a:txBody>
                  <a:tcPr anchor="ctr"/>
                </a:tc>
                <a:tc>
                  <a:txBody>
                    <a:bodyPr/>
                    <a:lstStyle/>
                    <a:p>
                      <a:pPr algn="ctr"/>
                      <a:r>
                        <a:rPr lang="en-US" sz="1400" dirty="0" smtClean="0"/>
                        <a:t>2.3</a:t>
                      </a:r>
                      <a:endParaRPr lang="en-US" sz="1400" dirty="0"/>
                    </a:p>
                  </a:txBody>
                  <a:tcPr anchor="ctr"/>
                </a:tc>
              </a:tr>
              <a:tr h="353360">
                <a:tc>
                  <a:txBody>
                    <a:bodyPr/>
                    <a:lstStyle/>
                    <a:p>
                      <a:r>
                        <a:rPr lang="en-US" sz="1400" dirty="0" smtClean="0"/>
                        <a:t>Central MA</a:t>
                      </a:r>
                      <a:endParaRPr lang="en-US" sz="1400" dirty="0"/>
                    </a:p>
                  </a:txBody>
                  <a:tcPr anchor="ctr"/>
                </a:tc>
                <a:tc>
                  <a:txBody>
                    <a:bodyPr/>
                    <a:lstStyle/>
                    <a:p>
                      <a:pPr algn="ctr"/>
                      <a:r>
                        <a:rPr lang="en-US" sz="1400" dirty="0" smtClean="0"/>
                        <a:t>92.9</a:t>
                      </a:r>
                      <a:endParaRPr lang="en-US" sz="1400" dirty="0"/>
                    </a:p>
                  </a:txBody>
                  <a:tcPr anchor="ctr"/>
                </a:tc>
                <a:tc>
                  <a:txBody>
                    <a:bodyPr/>
                    <a:lstStyle/>
                    <a:p>
                      <a:pPr algn="ctr"/>
                      <a:r>
                        <a:rPr lang="en-US" sz="1400" dirty="0" smtClean="0"/>
                        <a:t>7.1</a:t>
                      </a:r>
                      <a:endParaRPr lang="en-US" sz="1400" dirty="0"/>
                    </a:p>
                  </a:txBody>
                  <a:tcPr anchor="ctr"/>
                </a:tc>
                <a:tc>
                  <a:txBody>
                    <a:bodyPr/>
                    <a:lstStyle/>
                    <a:p>
                      <a:pPr algn="ctr"/>
                      <a:r>
                        <a:rPr lang="en-US" sz="1400" dirty="0" smtClean="0"/>
                        <a:t>2.9</a:t>
                      </a:r>
                      <a:endParaRPr lang="en-US" sz="1400" dirty="0"/>
                    </a:p>
                  </a:txBody>
                  <a:tcPr anchor="ctr"/>
                </a:tc>
                <a:tc>
                  <a:txBody>
                    <a:bodyPr/>
                    <a:lstStyle/>
                    <a:p>
                      <a:pPr algn="ctr"/>
                      <a:r>
                        <a:rPr lang="en-US" sz="1400" dirty="0" smtClean="0"/>
                        <a:t>1.8</a:t>
                      </a:r>
                      <a:endParaRPr lang="en-US" sz="1400" dirty="0"/>
                    </a:p>
                  </a:txBody>
                  <a:tcPr anchor="ctr"/>
                </a:tc>
                <a:tc>
                  <a:txBody>
                    <a:bodyPr/>
                    <a:lstStyle/>
                    <a:p>
                      <a:pPr algn="ctr"/>
                      <a:r>
                        <a:rPr lang="en-US" sz="1400" dirty="0" smtClean="0"/>
                        <a:t>2.4</a:t>
                      </a:r>
                      <a:endParaRPr lang="en-US" sz="1400" dirty="0"/>
                    </a:p>
                  </a:txBody>
                  <a:tcPr anchor="ctr"/>
                </a:tc>
              </a:tr>
              <a:tr h="353360">
                <a:tc>
                  <a:txBody>
                    <a:bodyPr/>
                    <a:lstStyle/>
                    <a:p>
                      <a:r>
                        <a:rPr lang="en-US" sz="1400" dirty="0" smtClean="0"/>
                        <a:t>Northeast</a:t>
                      </a:r>
                      <a:r>
                        <a:rPr lang="en-US" sz="1400" baseline="0" dirty="0" smtClean="0"/>
                        <a:t> MA</a:t>
                      </a:r>
                      <a:endParaRPr lang="en-US" sz="1400" dirty="0"/>
                    </a:p>
                  </a:txBody>
                  <a:tcPr anchor="ctr"/>
                </a:tc>
                <a:tc>
                  <a:txBody>
                    <a:bodyPr/>
                    <a:lstStyle/>
                    <a:p>
                      <a:pPr algn="ctr"/>
                      <a:r>
                        <a:rPr lang="en-US" sz="1400" dirty="0" smtClean="0"/>
                        <a:t>94.2</a:t>
                      </a:r>
                      <a:endParaRPr lang="en-US" sz="1400" dirty="0"/>
                    </a:p>
                  </a:txBody>
                  <a:tcPr anchor="ctr"/>
                </a:tc>
                <a:tc>
                  <a:txBody>
                    <a:bodyPr/>
                    <a:lstStyle/>
                    <a:p>
                      <a:pPr algn="ctr"/>
                      <a:r>
                        <a:rPr lang="en-US" sz="1400" dirty="0" smtClean="0"/>
                        <a:t>5.8</a:t>
                      </a:r>
                      <a:endParaRPr lang="en-US" sz="1400" dirty="0"/>
                    </a:p>
                  </a:txBody>
                  <a:tcPr anchor="ctr"/>
                </a:tc>
                <a:tc>
                  <a:txBody>
                    <a:bodyPr/>
                    <a:lstStyle/>
                    <a:p>
                      <a:pPr algn="ctr"/>
                      <a:r>
                        <a:rPr lang="en-US" sz="1400" dirty="0" smtClean="0"/>
                        <a:t>4.1</a:t>
                      </a:r>
                      <a:endParaRPr lang="en-US" sz="1400" dirty="0"/>
                    </a:p>
                  </a:txBody>
                  <a:tcPr anchor="ctr"/>
                </a:tc>
                <a:tc>
                  <a:txBody>
                    <a:bodyPr/>
                    <a:lstStyle/>
                    <a:p>
                      <a:pPr algn="ctr"/>
                      <a:r>
                        <a:rPr lang="en-US" sz="1400" dirty="0" smtClean="0"/>
                        <a:t>1.2</a:t>
                      </a:r>
                      <a:endParaRPr lang="en-US" sz="1400" dirty="0"/>
                    </a:p>
                  </a:txBody>
                  <a:tcPr anchor="ctr"/>
                </a:tc>
                <a:tc>
                  <a:txBody>
                    <a:bodyPr/>
                    <a:lstStyle/>
                    <a:p>
                      <a:pPr algn="ctr"/>
                      <a:r>
                        <a:rPr lang="en-US" sz="1400" dirty="0" smtClean="0"/>
                        <a:t>0.5</a:t>
                      </a:r>
                      <a:endParaRPr lang="en-US" sz="1400" dirty="0"/>
                    </a:p>
                  </a:txBody>
                  <a:tcPr anchor="ctr"/>
                </a:tc>
              </a:tr>
              <a:tr h="353360">
                <a:tc>
                  <a:txBody>
                    <a:bodyPr/>
                    <a:lstStyle/>
                    <a:p>
                      <a:r>
                        <a:rPr lang="en-US" sz="1400" dirty="0" smtClean="0"/>
                        <a:t>Metro West</a:t>
                      </a:r>
                      <a:endParaRPr lang="en-US" sz="1400" dirty="0"/>
                    </a:p>
                  </a:txBody>
                  <a:tcPr anchor="ctr"/>
                </a:tc>
                <a:tc>
                  <a:txBody>
                    <a:bodyPr/>
                    <a:lstStyle/>
                    <a:p>
                      <a:pPr algn="ctr"/>
                      <a:r>
                        <a:rPr lang="en-US" sz="1400" dirty="0" smtClean="0"/>
                        <a:t>93.6</a:t>
                      </a:r>
                      <a:endParaRPr lang="en-US" sz="1400" dirty="0"/>
                    </a:p>
                  </a:txBody>
                  <a:tcPr anchor="ctr"/>
                </a:tc>
                <a:tc>
                  <a:txBody>
                    <a:bodyPr/>
                    <a:lstStyle/>
                    <a:p>
                      <a:pPr algn="ctr"/>
                      <a:r>
                        <a:rPr lang="en-US" sz="1400" dirty="0" smtClean="0"/>
                        <a:t>6.4</a:t>
                      </a:r>
                      <a:endParaRPr lang="en-US" sz="1400" dirty="0"/>
                    </a:p>
                  </a:txBody>
                  <a:tcPr anchor="ctr"/>
                </a:tc>
                <a:tc>
                  <a:txBody>
                    <a:bodyPr/>
                    <a:lstStyle/>
                    <a:p>
                      <a:pPr algn="ctr"/>
                      <a:r>
                        <a:rPr lang="en-US" sz="1400" dirty="0" smtClean="0"/>
                        <a:t>5.1</a:t>
                      </a:r>
                      <a:endParaRPr lang="en-US" sz="1400" dirty="0"/>
                    </a:p>
                  </a:txBody>
                  <a:tcPr anchor="ctr"/>
                </a:tc>
                <a:tc>
                  <a:txBody>
                    <a:bodyPr/>
                    <a:lstStyle/>
                    <a:p>
                      <a:pPr algn="ctr"/>
                      <a:r>
                        <a:rPr lang="en-US" sz="1400" dirty="0" smtClean="0"/>
                        <a:t>1.0</a:t>
                      </a:r>
                      <a:endParaRPr lang="en-US" sz="1400" dirty="0"/>
                    </a:p>
                  </a:txBody>
                  <a:tcPr anchor="ctr"/>
                </a:tc>
                <a:tc>
                  <a:txBody>
                    <a:bodyPr/>
                    <a:lstStyle/>
                    <a:p>
                      <a:pPr algn="ctr"/>
                      <a:r>
                        <a:rPr lang="en-US" sz="1400" dirty="0" smtClean="0"/>
                        <a:t>0.3</a:t>
                      </a:r>
                      <a:endParaRPr lang="en-US" sz="1400" dirty="0"/>
                    </a:p>
                  </a:txBody>
                  <a:tcPr anchor="ctr"/>
                </a:tc>
              </a:tr>
              <a:tr h="353360">
                <a:tc>
                  <a:txBody>
                    <a:bodyPr/>
                    <a:lstStyle/>
                    <a:p>
                      <a:r>
                        <a:rPr lang="en-US" sz="1400" dirty="0" smtClean="0"/>
                        <a:t>Metro Boston</a:t>
                      </a:r>
                      <a:endParaRPr lang="en-US" sz="1400" dirty="0"/>
                    </a:p>
                  </a:txBody>
                  <a:tcPr anchor="ctr"/>
                </a:tc>
                <a:tc>
                  <a:txBody>
                    <a:bodyPr/>
                    <a:lstStyle/>
                    <a:p>
                      <a:pPr algn="ctr"/>
                      <a:r>
                        <a:rPr lang="en-US" sz="1400" dirty="0" smtClean="0"/>
                        <a:t>90.8</a:t>
                      </a:r>
                      <a:endParaRPr lang="en-US" sz="1400" dirty="0"/>
                    </a:p>
                  </a:txBody>
                  <a:tcPr anchor="ctr"/>
                </a:tc>
                <a:tc>
                  <a:txBody>
                    <a:bodyPr/>
                    <a:lstStyle/>
                    <a:p>
                      <a:pPr algn="ctr"/>
                      <a:r>
                        <a:rPr lang="en-US" sz="1400" dirty="0" smtClean="0"/>
                        <a:t>9.2</a:t>
                      </a:r>
                      <a:endParaRPr lang="en-US" sz="1400" dirty="0"/>
                    </a:p>
                  </a:txBody>
                  <a:tcPr anchor="ctr"/>
                </a:tc>
                <a:tc>
                  <a:txBody>
                    <a:bodyPr/>
                    <a:lstStyle/>
                    <a:p>
                      <a:pPr algn="ctr"/>
                      <a:r>
                        <a:rPr lang="en-US" sz="1400" dirty="0" smtClean="0"/>
                        <a:t>5.3</a:t>
                      </a:r>
                      <a:endParaRPr lang="en-US" sz="1400" dirty="0"/>
                    </a:p>
                  </a:txBody>
                  <a:tcPr anchor="ctr"/>
                </a:tc>
                <a:tc>
                  <a:txBody>
                    <a:bodyPr/>
                    <a:lstStyle/>
                    <a:p>
                      <a:pPr algn="ctr"/>
                      <a:r>
                        <a:rPr lang="en-US" sz="1400" dirty="0" smtClean="0"/>
                        <a:t>2.1</a:t>
                      </a:r>
                      <a:endParaRPr lang="en-US" sz="1400" dirty="0"/>
                    </a:p>
                  </a:txBody>
                  <a:tcPr anchor="ctr"/>
                </a:tc>
                <a:tc>
                  <a:txBody>
                    <a:bodyPr/>
                    <a:lstStyle/>
                    <a:p>
                      <a:pPr algn="ctr"/>
                      <a:r>
                        <a:rPr lang="en-US" sz="1400" dirty="0" smtClean="0"/>
                        <a:t>1.8</a:t>
                      </a:r>
                      <a:endParaRPr lang="en-US" sz="1400" dirty="0"/>
                    </a:p>
                  </a:txBody>
                  <a:tcPr anchor="ctr"/>
                </a:tc>
              </a:tr>
              <a:tr h="353360">
                <a:tc>
                  <a:txBody>
                    <a:bodyPr/>
                    <a:lstStyle/>
                    <a:p>
                      <a:r>
                        <a:rPr lang="en-US" sz="1400" dirty="0" smtClean="0"/>
                        <a:t>Metro South</a:t>
                      </a:r>
                      <a:endParaRPr lang="en-US" sz="1400" dirty="0"/>
                    </a:p>
                  </a:txBody>
                  <a:tcPr anchor="ctr"/>
                </a:tc>
                <a:tc>
                  <a:txBody>
                    <a:bodyPr/>
                    <a:lstStyle/>
                    <a:p>
                      <a:pPr algn="ctr"/>
                      <a:r>
                        <a:rPr lang="en-US" sz="1400" dirty="0" smtClean="0"/>
                        <a:t>90.9</a:t>
                      </a:r>
                      <a:endParaRPr lang="en-US" sz="1400" dirty="0"/>
                    </a:p>
                  </a:txBody>
                  <a:tcPr anchor="ctr"/>
                </a:tc>
                <a:tc>
                  <a:txBody>
                    <a:bodyPr/>
                    <a:lstStyle/>
                    <a:p>
                      <a:pPr algn="ctr"/>
                      <a:r>
                        <a:rPr lang="en-US" sz="1400" dirty="0" smtClean="0"/>
                        <a:t>9.1</a:t>
                      </a:r>
                      <a:endParaRPr lang="en-US" sz="1400" dirty="0"/>
                    </a:p>
                  </a:txBody>
                  <a:tcPr anchor="ctr"/>
                </a:tc>
                <a:tc>
                  <a:txBody>
                    <a:bodyPr/>
                    <a:lstStyle/>
                    <a:p>
                      <a:pPr algn="ctr"/>
                      <a:r>
                        <a:rPr lang="en-US" sz="1400" dirty="0" smtClean="0"/>
                        <a:t>3.0</a:t>
                      </a:r>
                      <a:endParaRPr lang="en-US" sz="1400" dirty="0"/>
                    </a:p>
                  </a:txBody>
                  <a:tcPr anchor="ctr"/>
                </a:tc>
                <a:tc>
                  <a:txBody>
                    <a:bodyPr/>
                    <a:lstStyle/>
                    <a:p>
                      <a:pPr algn="ctr"/>
                      <a:r>
                        <a:rPr lang="en-US" sz="1400" dirty="0" smtClean="0"/>
                        <a:t>4.2</a:t>
                      </a:r>
                      <a:endParaRPr lang="en-US" sz="1400" dirty="0"/>
                    </a:p>
                  </a:txBody>
                  <a:tcPr anchor="ctr"/>
                </a:tc>
                <a:tc>
                  <a:txBody>
                    <a:bodyPr/>
                    <a:lstStyle/>
                    <a:p>
                      <a:pPr algn="ctr"/>
                      <a:r>
                        <a:rPr lang="en-US" sz="1400" dirty="0" smtClean="0"/>
                        <a:t>1.9</a:t>
                      </a:r>
                      <a:endParaRPr lang="en-US" sz="1400" dirty="0"/>
                    </a:p>
                  </a:txBody>
                  <a:tcPr anchor="ctr"/>
                </a:tc>
              </a:tr>
              <a:tr h="353360">
                <a:tc>
                  <a:txBody>
                    <a:bodyPr/>
                    <a:lstStyle/>
                    <a:p>
                      <a:r>
                        <a:rPr lang="en-US" sz="1400" dirty="0" smtClean="0"/>
                        <a:t>Southcoast</a:t>
                      </a:r>
                      <a:endParaRPr lang="en-US" sz="1400" dirty="0"/>
                    </a:p>
                  </a:txBody>
                  <a:tcPr anchor="ctr"/>
                </a:tc>
                <a:tc>
                  <a:txBody>
                    <a:bodyPr/>
                    <a:lstStyle/>
                    <a:p>
                      <a:pPr algn="ctr"/>
                      <a:r>
                        <a:rPr lang="en-US" sz="1400" dirty="0" smtClean="0"/>
                        <a:t>90.6</a:t>
                      </a:r>
                      <a:endParaRPr lang="en-US" sz="1400" dirty="0"/>
                    </a:p>
                  </a:txBody>
                  <a:tcPr anchor="ctr"/>
                </a:tc>
                <a:tc>
                  <a:txBody>
                    <a:bodyPr/>
                    <a:lstStyle/>
                    <a:p>
                      <a:pPr algn="ctr"/>
                      <a:r>
                        <a:rPr lang="en-US" sz="1400" dirty="0" smtClean="0"/>
                        <a:t>9.4</a:t>
                      </a:r>
                      <a:endParaRPr lang="en-US" sz="1400" dirty="0"/>
                    </a:p>
                  </a:txBody>
                  <a:tcPr anchor="ctr"/>
                </a:tc>
                <a:tc>
                  <a:txBody>
                    <a:bodyPr/>
                    <a:lstStyle/>
                    <a:p>
                      <a:pPr algn="ctr"/>
                      <a:r>
                        <a:rPr lang="en-US" sz="1400" dirty="0" smtClean="0"/>
                        <a:t>5.7</a:t>
                      </a:r>
                      <a:endParaRPr lang="en-US" sz="1400" dirty="0"/>
                    </a:p>
                  </a:txBody>
                  <a:tcPr anchor="ctr"/>
                </a:tc>
                <a:tc>
                  <a:txBody>
                    <a:bodyPr/>
                    <a:lstStyle/>
                    <a:p>
                      <a:pPr algn="ctr"/>
                      <a:r>
                        <a:rPr lang="en-US" sz="1400" dirty="0" smtClean="0"/>
                        <a:t>1.7</a:t>
                      </a:r>
                      <a:endParaRPr lang="en-US" sz="1400" dirty="0"/>
                    </a:p>
                  </a:txBody>
                  <a:tcPr anchor="ctr"/>
                </a:tc>
                <a:tc>
                  <a:txBody>
                    <a:bodyPr/>
                    <a:lstStyle/>
                    <a:p>
                      <a:pPr algn="ctr"/>
                      <a:r>
                        <a:rPr lang="en-US" sz="1400" dirty="0" smtClean="0"/>
                        <a:t>1.9</a:t>
                      </a:r>
                      <a:endParaRPr lang="en-US" sz="1400" dirty="0"/>
                    </a:p>
                  </a:txBody>
                  <a:tcPr anchor="ctr"/>
                </a:tc>
              </a:tr>
              <a:tr h="360660">
                <a:tc>
                  <a:txBody>
                    <a:bodyPr/>
                    <a:lstStyle/>
                    <a:p>
                      <a:r>
                        <a:rPr lang="en-US" sz="1400" dirty="0" smtClean="0"/>
                        <a:t>Cape and Islands</a:t>
                      </a:r>
                      <a:endParaRPr lang="en-US" sz="1400" dirty="0"/>
                    </a:p>
                  </a:txBody>
                  <a:tcPr anchor="ctr"/>
                </a:tc>
                <a:tc>
                  <a:txBody>
                    <a:bodyPr/>
                    <a:lstStyle/>
                    <a:p>
                      <a:pPr algn="ctr"/>
                      <a:r>
                        <a:rPr lang="en-US" sz="1400" dirty="0" smtClean="0"/>
                        <a:t>89.6</a:t>
                      </a:r>
                      <a:endParaRPr lang="en-US" sz="1400" dirty="0"/>
                    </a:p>
                  </a:txBody>
                  <a:tcPr anchor="ctr"/>
                </a:tc>
                <a:tc>
                  <a:txBody>
                    <a:bodyPr/>
                    <a:lstStyle/>
                    <a:p>
                      <a:pPr algn="ctr"/>
                      <a:r>
                        <a:rPr lang="en-US" sz="1400" dirty="0" smtClean="0"/>
                        <a:t>10.4</a:t>
                      </a:r>
                      <a:endParaRPr lang="en-US" sz="1400" dirty="0"/>
                    </a:p>
                  </a:txBody>
                  <a:tcPr anchor="ctr"/>
                </a:tc>
                <a:tc>
                  <a:txBody>
                    <a:bodyPr/>
                    <a:lstStyle/>
                    <a:p>
                      <a:pPr algn="ctr"/>
                      <a:r>
                        <a:rPr lang="en-US" sz="1400" dirty="0" smtClean="0"/>
                        <a:t>7.9</a:t>
                      </a:r>
                      <a:endParaRPr lang="en-US" sz="1400" dirty="0"/>
                    </a:p>
                  </a:txBody>
                  <a:tcPr anchor="ctr"/>
                </a:tc>
                <a:tc>
                  <a:txBody>
                    <a:bodyPr/>
                    <a:lstStyle/>
                    <a:p>
                      <a:pPr algn="ctr"/>
                      <a:r>
                        <a:rPr lang="en-US" sz="1400" dirty="0" smtClean="0"/>
                        <a:t>1.8</a:t>
                      </a:r>
                      <a:endParaRPr lang="en-US" sz="1400" dirty="0"/>
                    </a:p>
                  </a:txBody>
                  <a:tcPr anchor="ctr"/>
                </a:tc>
                <a:tc>
                  <a:txBody>
                    <a:bodyPr/>
                    <a:lstStyle/>
                    <a:p>
                      <a:pPr algn="ctr"/>
                      <a:r>
                        <a:rPr lang="en-US" sz="1400" dirty="0" smtClean="0"/>
                        <a:t>0.6</a:t>
                      </a:r>
                      <a:endParaRPr lang="en-US" sz="1400" dirty="0"/>
                    </a:p>
                  </a:txBody>
                  <a:tcPr anchor="ctr"/>
                </a:tc>
              </a:tr>
            </a:tbl>
          </a:graphicData>
        </a:graphic>
      </p:graphicFrame>
      <p:sp>
        <p:nvSpPr>
          <p:cNvPr id="8" name="TextBox 7"/>
          <p:cNvSpPr txBox="1"/>
          <p:nvPr/>
        </p:nvSpPr>
        <p:spPr>
          <a:xfrm>
            <a:off x="171449" y="5383530"/>
            <a:ext cx="8766810"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2015 Massachusetts Health Insurance Survey</a:t>
            </a:r>
            <a:endParaRPr lang="en-US" sz="1000" dirty="0"/>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2340659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950721251"/>
              </p:ext>
            </p:extLst>
          </p:nvPr>
        </p:nvGraphicFramePr>
        <p:xfrm>
          <a:off x="449263" y="1646238"/>
          <a:ext cx="8039100" cy="345408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among Insured Respondents in Massachusetts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18</a:t>
            </a:fld>
            <a:endParaRPr lang="en-US" altLang="en-US" dirty="0"/>
          </a:p>
        </p:txBody>
      </p:sp>
      <p:sp>
        <p:nvSpPr>
          <p:cNvPr id="6" name="TextBox 5"/>
          <p:cNvSpPr txBox="1"/>
          <p:nvPr/>
        </p:nvSpPr>
        <p:spPr>
          <a:xfrm>
            <a:off x="365760" y="5100320"/>
            <a:ext cx="8549640" cy="1015663"/>
          </a:xfrm>
          <a:prstGeom prst="rect">
            <a:avLst/>
          </a:prstGeom>
          <a:noFill/>
        </p:spPr>
        <p:txBody>
          <a:bodyPr wrap="square" rtlCol="0">
            <a:spAutoFit/>
          </a:bodyPr>
          <a:lstStyle/>
          <a:p>
            <a:r>
              <a:rPr lang="en-US" sz="1000" dirty="0" smtClean="0"/>
              <a:t>Notes</a:t>
            </a:r>
            <a:r>
              <a:rPr lang="en-US" sz="1000" dirty="0"/>
              <a:t>: Respondents were assigned a single coverage type based on the following hierarchy: employer-sponsored insurance; Medicare; private non-group coverage including Commonwealth Choice; </a:t>
            </a:r>
            <a:r>
              <a:rPr lang="en-US" sz="1000" dirty="0" smtClean="0"/>
              <a:t>MassHealth or Commonwealth Care; and </a:t>
            </a:r>
            <a:r>
              <a:rPr lang="en-US" sz="1000" dirty="0"/>
              <a:t>other coverage. Medicare coverage estimates include Railroad Retirement board coverage. </a:t>
            </a:r>
            <a:r>
              <a:rPr lang="en-US" sz="1000" dirty="0" smtClean="0"/>
              <a:t>MassHealth or </a:t>
            </a:r>
            <a:r>
              <a:rPr lang="en-US" sz="1000" dirty="0"/>
              <a:t>Commonwealth Care </a:t>
            </a:r>
            <a:r>
              <a:rPr lang="en-US" sz="1000" dirty="0" smtClean="0"/>
              <a:t>includes </a:t>
            </a:r>
            <a:r>
              <a:rPr lang="en-US" sz="1000" dirty="0"/>
              <a:t>temporary coverage while the respondent's application for coverage from the Health Connector or MassHealth is being processed. </a:t>
            </a:r>
            <a:r>
              <a:rPr lang="en-US" sz="1000" dirty="0" smtClean="0"/>
              <a:t>Estimates may not sum to 100% due to rounding. It is important to remember that survey respondents often have difficulty reporting type of insurance coverage correctly.</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0488254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58275074"/>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Insurance Coverage among Insured Respondents in Massachusetts in </a:t>
            </a:r>
            <a:r>
              <a:rPr lang="en-US" sz="2600" dirty="0" smtClean="0"/>
              <a:t>2015,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19</a:t>
            </a:fld>
            <a:endParaRPr lang="en-US" altLang="en-US" dirty="0"/>
          </a:p>
        </p:txBody>
      </p:sp>
      <p:sp>
        <p:nvSpPr>
          <p:cNvPr id="6" name="TextBox 5"/>
          <p:cNvSpPr txBox="1"/>
          <p:nvPr/>
        </p:nvSpPr>
        <p:spPr>
          <a:xfrm>
            <a:off x="365760" y="5100320"/>
            <a:ext cx="854964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928983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263" y="1406084"/>
            <a:ext cx="3859666" cy="4099778"/>
          </a:xfrm>
        </p:spPr>
        <p:txBody>
          <a:bodyPr>
            <a:noAutofit/>
          </a:bodyPr>
          <a:lstStyle/>
          <a:p>
            <a:pPr marL="0" indent="0" algn="l">
              <a:lnSpc>
                <a:spcPct val="120000"/>
              </a:lnSpc>
              <a:spcBef>
                <a:spcPts val="0"/>
              </a:spcBef>
              <a:spcAft>
                <a:spcPts val="288"/>
              </a:spcAft>
            </a:pPr>
            <a:r>
              <a:rPr lang="en-US" sz="1200" dirty="0"/>
              <a:t>The Massachusetts Health Insurance Survey (MHIS), conducted by the Center for Health Information and Analysis (CHIA), provides information on health insurance coverage, health care access and use </a:t>
            </a:r>
            <a:r>
              <a:rPr lang="en-US" sz="1200" dirty="0" smtClean="0"/>
              <a:t>and health </a:t>
            </a:r>
            <a:r>
              <a:rPr lang="en-US" sz="1200" dirty="0"/>
              <a:t>care affordability for </a:t>
            </a:r>
            <a:r>
              <a:rPr lang="en-US" sz="1200" dirty="0" smtClean="0"/>
              <a:t>Massachusetts residents. </a:t>
            </a:r>
            <a:r>
              <a:rPr lang="en-US" sz="1200" dirty="0"/>
              <a:t>The MHIS is a tool used by CHIA, legislators, policymakers, employers, </a:t>
            </a:r>
            <a:r>
              <a:rPr lang="en-US" sz="1200" dirty="0" smtClean="0"/>
              <a:t>insurers and other stakeholders </a:t>
            </a:r>
            <a:r>
              <a:rPr lang="en-US" sz="1200" dirty="0"/>
              <a:t>to track and monitor the experiences of Massachusetts residents in obtaining timely and affordable health care. </a:t>
            </a:r>
            <a:endParaRPr lang="en-US" sz="1200" dirty="0" smtClean="0"/>
          </a:p>
          <a:p>
            <a:pPr marL="0" indent="0" algn="l">
              <a:lnSpc>
                <a:spcPct val="120000"/>
              </a:lnSpc>
              <a:spcBef>
                <a:spcPts val="288"/>
              </a:spcBef>
              <a:spcAft>
                <a:spcPts val="600"/>
              </a:spcAft>
            </a:pPr>
            <a:r>
              <a:rPr lang="en-US" sz="1200" dirty="0"/>
              <a:t>In </a:t>
            </a:r>
            <a:r>
              <a:rPr lang="en-US" sz="1200" dirty="0" smtClean="0"/>
              <a:t>2014, the MHIS methodology was modified to provide a better understanding of health insurance coverage in the Commonwealth. Specifically</a:t>
            </a:r>
            <a:r>
              <a:rPr lang="en-US" sz="1200" dirty="0"/>
              <a:t>, the </a:t>
            </a:r>
            <a:r>
              <a:rPr lang="en-US" sz="1200" dirty="0" smtClean="0"/>
              <a:t>2014 and 2015 </a:t>
            </a:r>
            <a:r>
              <a:rPr lang="en-US" sz="1200" dirty="0"/>
              <a:t>MHIS used a dual-frame random digit dialing (RDD) landline and cell phone sample, with the survey completed entirely over the phone. The 2008-2011 surveys used a dual-frame landline RDD and address-based sample, with surveys completed by phone, via the Internet, and in hard copy. </a:t>
            </a:r>
          </a:p>
        </p:txBody>
      </p:sp>
      <p:sp>
        <p:nvSpPr>
          <p:cNvPr id="2" name="Title 1"/>
          <p:cNvSpPr>
            <a:spLocks noGrp="1"/>
          </p:cNvSpPr>
          <p:nvPr>
            <p:ph type="title"/>
          </p:nvPr>
        </p:nvSpPr>
        <p:spPr/>
        <p:txBody>
          <a:bodyPr/>
          <a:lstStyle/>
          <a:p>
            <a:r>
              <a:rPr lang="en-US" dirty="0" smtClean="0"/>
              <a:t>OVERVIEW</a:t>
            </a:r>
            <a:endParaRPr lang="en-US" dirty="0"/>
          </a:p>
        </p:txBody>
      </p:sp>
      <p:sp>
        <p:nvSpPr>
          <p:cNvPr id="5" name="Content Placeholder 4"/>
          <p:cNvSpPr>
            <a:spLocks noGrp="1"/>
          </p:cNvSpPr>
          <p:nvPr>
            <p:ph idx="10"/>
          </p:nvPr>
        </p:nvSpPr>
        <p:spPr>
          <a:xfrm>
            <a:off x="4628697" y="1394654"/>
            <a:ext cx="3859666" cy="4099778"/>
          </a:xfrm>
        </p:spPr>
        <p:txBody>
          <a:bodyPr>
            <a:noAutofit/>
          </a:bodyPr>
          <a:lstStyle/>
          <a:p>
            <a:pPr marL="0" indent="0" algn="l">
              <a:lnSpc>
                <a:spcPct val="120000"/>
              </a:lnSpc>
              <a:spcBef>
                <a:spcPts val="0"/>
              </a:spcBef>
            </a:pPr>
            <a:r>
              <a:rPr lang="en-US" sz="1200" dirty="0" smtClean="0"/>
              <a:t>While </a:t>
            </a:r>
            <a:r>
              <a:rPr lang="en-US" sz="1200" dirty="0"/>
              <a:t>the methodology remains the same as 2014, the 2015 MHIS made a number of changes in survey content, adding questions on long-term care insurance; access to and use of nurse practitioners, physician’s assistants, midwives and mental health providers; the quality of care received; and medical debt to better reflect the mission of </a:t>
            </a:r>
            <a:r>
              <a:rPr lang="en-US" sz="1200" dirty="0" smtClean="0"/>
              <a:t>CHIA.</a:t>
            </a:r>
            <a:endParaRPr lang="en-US" sz="1200" dirty="0"/>
          </a:p>
          <a:p>
            <a:pPr marL="0" indent="0" algn="l">
              <a:lnSpc>
                <a:spcPct val="120000"/>
              </a:lnSpc>
              <a:spcBef>
                <a:spcPts val="0"/>
              </a:spcBef>
              <a:spcAft>
                <a:spcPts val="600"/>
              </a:spcAft>
            </a:pPr>
            <a:endParaRPr lang="en-US" sz="1200" dirty="0"/>
          </a:p>
          <a:p>
            <a:pPr marL="0" indent="0" algn="l"/>
            <a:r>
              <a:rPr lang="en-US" sz="1200" dirty="0"/>
              <a:t> </a:t>
            </a:r>
          </a:p>
        </p:txBody>
      </p:sp>
      <p:sp>
        <p:nvSpPr>
          <p:cNvPr id="4" name="Slide Number Placeholder 3"/>
          <p:cNvSpPr>
            <a:spLocks noGrp="1"/>
          </p:cNvSpPr>
          <p:nvPr>
            <p:ph type="sldNum" sz="quarter" idx="12"/>
          </p:nvPr>
        </p:nvSpPr>
        <p:spPr/>
        <p:txBody>
          <a:bodyPr/>
          <a:lstStyle/>
          <a:p>
            <a:fld id="{6A4B19A9-79AC-44A8-B774-53CFB0574B6A}" type="slidenum">
              <a:rPr lang="en-US" altLang="en-US" smtClean="0"/>
              <a:pPr/>
              <a:t>2</a:t>
            </a:fld>
            <a:endParaRPr lang="en-US" altLang="en-US" dirty="0"/>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7284553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922760261"/>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Insurance Coverage among Insured Respondents in Massachusetts in </a:t>
            </a:r>
            <a:r>
              <a:rPr lang="en-US" sz="2600" dirty="0" smtClean="0"/>
              <a:t>2015,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20</a:t>
            </a:fld>
            <a:endParaRPr lang="en-US" altLang="en-US" dirty="0"/>
          </a:p>
        </p:txBody>
      </p:sp>
      <p:sp>
        <p:nvSpPr>
          <p:cNvPr id="6" name="TextBox 5"/>
          <p:cNvSpPr txBox="1"/>
          <p:nvPr/>
        </p:nvSpPr>
        <p:spPr>
          <a:xfrm>
            <a:off x="365760" y="5100320"/>
            <a:ext cx="854964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862083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01724864"/>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Insurance Coverage among Insured Respondents in Massachusetts in </a:t>
            </a:r>
            <a:r>
              <a:rPr lang="en-US" sz="2600" dirty="0" smtClean="0"/>
              <a:t>2015, 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21</a:t>
            </a:fld>
            <a:endParaRPr lang="en-US" altLang="en-US" dirty="0"/>
          </a:p>
        </p:txBody>
      </p:sp>
      <p:sp>
        <p:nvSpPr>
          <p:cNvPr id="6" name="TextBox 5"/>
          <p:cNvSpPr txBox="1"/>
          <p:nvPr/>
        </p:nvSpPr>
        <p:spPr>
          <a:xfrm>
            <a:off x="365760" y="5100320"/>
            <a:ext cx="854964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27787561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39306269"/>
              </p:ext>
            </p:extLst>
          </p:nvPr>
        </p:nvGraphicFramePr>
        <p:xfrm>
          <a:off x="449263" y="1748790"/>
          <a:ext cx="8039100" cy="329692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Insurance Coverage among Insured Respondents in Massachusetts in </a:t>
            </a:r>
            <a:r>
              <a:rPr lang="en-US" sz="2600" dirty="0" smtClean="0"/>
              <a:t>2015,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22</a:t>
            </a:fld>
            <a:endParaRPr lang="en-US" altLang="en-US" dirty="0"/>
          </a:p>
        </p:txBody>
      </p:sp>
      <p:sp>
        <p:nvSpPr>
          <p:cNvPr id="6" name="TextBox 5"/>
          <p:cNvSpPr txBox="1"/>
          <p:nvPr/>
        </p:nvSpPr>
        <p:spPr>
          <a:xfrm>
            <a:off x="365760" y="5100320"/>
            <a:ext cx="877824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6645385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415925"/>
            <a:ext cx="8039100" cy="641350"/>
          </a:xfrm>
        </p:spPr>
        <p:txBody>
          <a:bodyPr/>
          <a:lstStyle/>
          <a:p>
            <a:r>
              <a:rPr lang="en-US" sz="2600" dirty="0"/>
              <a:t>Health Insurance Coverage among Insured Respondents in Massachusetts in </a:t>
            </a:r>
            <a:r>
              <a:rPr lang="en-US" sz="2600" dirty="0" smtClean="0"/>
              <a:t>2015,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23</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99394484"/>
              </p:ext>
            </p:extLst>
          </p:nvPr>
        </p:nvGraphicFramePr>
        <p:xfrm>
          <a:off x="365760" y="1394459"/>
          <a:ext cx="8549640" cy="4047795"/>
        </p:xfrm>
        <a:graphic>
          <a:graphicData uri="http://schemas.openxmlformats.org/drawingml/2006/table">
            <a:tbl>
              <a:tblPr firstRow="1" bandRow="1">
                <a:tableStyleId>{5C22544A-7EE6-4342-B048-85BDC9FD1C3A}</a:tableStyleId>
              </a:tblPr>
              <a:tblGrid>
                <a:gridCol w="1674859"/>
                <a:gridCol w="1132083"/>
                <a:gridCol w="1132083"/>
                <a:gridCol w="1661675"/>
                <a:gridCol w="1444393"/>
                <a:gridCol w="1504547"/>
              </a:tblGrid>
              <a:tr h="970362">
                <a:tc>
                  <a:txBody>
                    <a:bodyPr/>
                    <a:lstStyle/>
                    <a:p>
                      <a:endParaRPr lang="en-US" sz="1400" dirty="0"/>
                    </a:p>
                  </a:txBody>
                  <a:tcPr/>
                </a:tc>
                <a:tc>
                  <a:txBody>
                    <a:bodyPr/>
                    <a:lstStyle/>
                    <a:p>
                      <a:pPr algn="ctr"/>
                      <a:r>
                        <a:rPr lang="en-US" sz="1400" dirty="0" smtClean="0"/>
                        <a:t>Employer-sponsored insurance (%)</a:t>
                      </a:r>
                      <a:endParaRPr lang="en-US" sz="1400" dirty="0"/>
                    </a:p>
                  </a:txBody>
                  <a:tcPr/>
                </a:tc>
                <a:tc>
                  <a:txBody>
                    <a:bodyPr/>
                    <a:lstStyle/>
                    <a:p>
                      <a:pPr algn="ctr"/>
                      <a:r>
                        <a:rPr lang="en-US" sz="1400" dirty="0" smtClean="0"/>
                        <a:t>Medicare (%)</a:t>
                      </a:r>
                      <a:endParaRPr lang="en-US" sz="1400" dirty="0"/>
                    </a:p>
                  </a:txBody>
                  <a:tcPr/>
                </a:tc>
                <a:tc>
                  <a:txBody>
                    <a:bodyPr/>
                    <a:lstStyle/>
                    <a:p>
                      <a:pPr algn="ctr"/>
                      <a:r>
                        <a:rPr lang="en-US" sz="1400" dirty="0" smtClean="0"/>
                        <a:t>Private non-group</a:t>
                      </a:r>
                      <a:r>
                        <a:rPr lang="en-US" sz="1400" baseline="0" dirty="0" smtClean="0"/>
                        <a:t> coverage, including Commonwealth Choice (%)</a:t>
                      </a:r>
                      <a:endParaRPr lang="en-US" sz="1400" dirty="0"/>
                    </a:p>
                  </a:txBody>
                  <a:tcPr/>
                </a:tc>
                <a:tc>
                  <a:txBody>
                    <a:bodyPr/>
                    <a:lstStyle/>
                    <a:p>
                      <a:pPr algn="ctr"/>
                      <a:r>
                        <a:rPr lang="en-US" sz="1400" dirty="0" smtClean="0"/>
                        <a:t>MassHealth or Commonwealth Care (%)</a:t>
                      </a:r>
                      <a:endParaRPr lang="en-US" sz="1400" dirty="0"/>
                    </a:p>
                  </a:txBody>
                  <a:tcPr/>
                </a:tc>
                <a:tc>
                  <a:txBody>
                    <a:bodyPr/>
                    <a:lstStyle/>
                    <a:p>
                      <a:pPr algn="ctr"/>
                      <a:r>
                        <a:rPr lang="en-US" sz="1400" dirty="0" smtClean="0"/>
                        <a:t>Other coverage</a:t>
                      </a:r>
                      <a:r>
                        <a:rPr lang="en-US" sz="1400" baseline="0" dirty="0" smtClean="0"/>
                        <a:t> or coverage type not reported (%)</a:t>
                      </a:r>
                      <a:endParaRPr lang="en-US" sz="1400" dirty="0"/>
                    </a:p>
                  </a:txBody>
                  <a:tcPr/>
                </a:tc>
              </a:tr>
              <a:tr h="341937">
                <a:tc>
                  <a:txBody>
                    <a:bodyPr/>
                    <a:lstStyle/>
                    <a:p>
                      <a:r>
                        <a:rPr lang="en-US" sz="1400" dirty="0" smtClean="0"/>
                        <a:t>Western MA</a:t>
                      </a:r>
                    </a:p>
                  </a:txBody>
                  <a:tcPr anchor="ctr"/>
                </a:tc>
                <a:tc>
                  <a:txBody>
                    <a:bodyPr/>
                    <a:lstStyle/>
                    <a:p>
                      <a:pPr algn="ctr" fontAlgn="b"/>
                      <a:r>
                        <a:rPr lang="en-US" sz="1400" b="0" i="0" u="none" strike="noStrike" dirty="0" smtClean="0">
                          <a:solidFill>
                            <a:srgbClr val="000000"/>
                          </a:solidFill>
                          <a:effectLst/>
                          <a:latin typeface="Calibri"/>
                        </a:rPr>
                        <a:t>50.8</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18.4</a:t>
                      </a:r>
                    </a:p>
                  </a:txBody>
                  <a:tcPr marL="9525" marR="9525" marT="9525" marB="0" anchor="ctr"/>
                </a:tc>
                <a:tc>
                  <a:txBody>
                    <a:bodyPr/>
                    <a:lstStyle/>
                    <a:p>
                      <a:pPr algn="ctr" fontAlgn="b"/>
                      <a:r>
                        <a:rPr lang="en-US" sz="1400" b="0" i="0" u="none" strike="noStrike" dirty="0" smtClean="0">
                          <a:solidFill>
                            <a:srgbClr val="000000"/>
                          </a:solidFill>
                          <a:effectLst/>
                          <a:latin typeface="Calibri"/>
                        </a:rPr>
                        <a:t>13.7</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16.0</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1.1</a:t>
                      </a:r>
                      <a:endParaRPr lang="en-US" sz="1400" b="0" i="0" u="none" strike="noStrike" dirty="0">
                        <a:solidFill>
                          <a:srgbClr val="000000"/>
                        </a:solidFill>
                        <a:effectLst/>
                        <a:latin typeface="Calibri"/>
                      </a:endParaRPr>
                    </a:p>
                  </a:txBody>
                  <a:tcPr marL="9525" marR="9525" marT="9525" marB="0" anchor="ctr"/>
                </a:tc>
              </a:tr>
              <a:tr h="341937">
                <a:tc>
                  <a:txBody>
                    <a:bodyPr/>
                    <a:lstStyle/>
                    <a:p>
                      <a:r>
                        <a:rPr lang="en-US" sz="1400" dirty="0" smtClean="0"/>
                        <a:t>Central MA</a:t>
                      </a:r>
                      <a:endParaRPr lang="en-US" sz="1400" dirty="0"/>
                    </a:p>
                  </a:txBody>
                  <a:tcPr anchor="ctr"/>
                </a:tc>
                <a:tc>
                  <a:txBody>
                    <a:bodyPr/>
                    <a:lstStyle/>
                    <a:p>
                      <a:pPr algn="ctr" fontAlgn="b"/>
                      <a:r>
                        <a:rPr lang="en-US" sz="1400" b="0" i="0" u="none" strike="noStrike" dirty="0" smtClean="0">
                          <a:solidFill>
                            <a:srgbClr val="000000"/>
                          </a:solidFill>
                          <a:effectLst/>
                          <a:latin typeface="Calibri"/>
                        </a:rPr>
                        <a:t>54.5</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19.1</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7.1</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18.2</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1.1</a:t>
                      </a:r>
                      <a:endParaRPr lang="en-US" sz="1400" b="0" i="0" u="none" strike="noStrike" dirty="0">
                        <a:solidFill>
                          <a:srgbClr val="000000"/>
                        </a:solidFill>
                        <a:effectLst/>
                        <a:latin typeface="Calibri"/>
                      </a:endParaRPr>
                    </a:p>
                  </a:txBody>
                  <a:tcPr marL="9525" marR="9525" marT="9525" marB="0" anchor="ctr"/>
                </a:tc>
              </a:tr>
              <a:tr h="341937">
                <a:tc>
                  <a:txBody>
                    <a:bodyPr/>
                    <a:lstStyle/>
                    <a:p>
                      <a:r>
                        <a:rPr lang="en-US" sz="1400" dirty="0" smtClean="0"/>
                        <a:t>Northeast</a:t>
                      </a:r>
                      <a:r>
                        <a:rPr lang="en-US" sz="1400" baseline="0" dirty="0" smtClean="0"/>
                        <a:t> MA</a:t>
                      </a:r>
                      <a:endParaRPr lang="en-US" sz="1400" dirty="0"/>
                    </a:p>
                  </a:txBody>
                  <a:tcPr anchor="ctr"/>
                </a:tc>
                <a:tc>
                  <a:txBody>
                    <a:bodyPr/>
                    <a:lstStyle/>
                    <a:p>
                      <a:pPr algn="ctr" fontAlgn="b"/>
                      <a:r>
                        <a:rPr lang="en-US" sz="1400" b="0" i="0" u="none" strike="noStrike" dirty="0" smtClean="0">
                          <a:solidFill>
                            <a:srgbClr val="000000"/>
                          </a:solidFill>
                          <a:effectLst/>
                          <a:latin typeface="Calibri"/>
                        </a:rPr>
                        <a:t>58.1</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12.9</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13.3</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15.0</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0.7</a:t>
                      </a:r>
                      <a:endParaRPr lang="en-US" sz="1400" b="0" i="0" u="none" strike="noStrike" dirty="0">
                        <a:solidFill>
                          <a:srgbClr val="000000"/>
                        </a:solidFill>
                        <a:effectLst/>
                        <a:latin typeface="Calibri"/>
                      </a:endParaRPr>
                    </a:p>
                  </a:txBody>
                  <a:tcPr marL="9525" marR="9525" marT="9525" marB="0" anchor="ctr"/>
                </a:tc>
              </a:tr>
              <a:tr h="341937">
                <a:tc>
                  <a:txBody>
                    <a:bodyPr/>
                    <a:lstStyle/>
                    <a:p>
                      <a:r>
                        <a:rPr lang="en-US" sz="1400" dirty="0" smtClean="0"/>
                        <a:t>Metro West</a:t>
                      </a:r>
                      <a:endParaRPr lang="en-US" sz="1400" dirty="0"/>
                    </a:p>
                  </a:txBody>
                  <a:tcPr anchor="ctr"/>
                </a:tc>
                <a:tc>
                  <a:txBody>
                    <a:bodyPr/>
                    <a:lstStyle/>
                    <a:p>
                      <a:pPr algn="ctr" fontAlgn="b"/>
                      <a:r>
                        <a:rPr lang="en-US" sz="1400" b="0" i="0" u="none" strike="noStrike" dirty="0" smtClean="0">
                          <a:solidFill>
                            <a:srgbClr val="000000"/>
                          </a:solidFill>
                          <a:effectLst/>
                          <a:latin typeface="Calibri"/>
                        </a:rPr>
                        <a:t>65.7</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12.9</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10.6</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10.6</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0.2</a:t>
                      </a:r>
                      <a:endParaRPr lang="en-US" sz="1400" b="0" i="0" u="none" strike="noStrike" dirty="0">
                        <a:solidFill>
                          <a:srgbClr val="000000"/>
                        </a:solidFill>
                        <a:effectLst/>
                        <a:latin typeface="Calibri"/>
                      </a:endParaRPr>
                    </a:p>
                  </a:txBody>
                  <a:tcPr marL="9525" marR="9525" marT="9525" marB="0" anchor="ctr"/>
                </a:tc>
              </a:tr>
              <a:tr h="341937">
                <a:tc>
                  <a:txBody>
                    <a:bodyPr/>
                    <a:lstStyle/>
                    <a:p>
                      <a:r>
                        <a:rPr lang="en-US" sz="1400" dirty="0" smtClean="0"/>
                        <a:t>Metro Boston</a:t>
                      </a:r>
                      <a:endParaRPr lang="en-US" sz="1400" dirty="0"/>
                    </a:p>
                  </a:txBody>
                  <a:tcPr anchor="ctr"/>
                </a:tc>
                <a:tc>
                  <a:txBody>
                    <a:bodyPr/>
                    <a:lstStyle/>
                    <a:p>
                      <a:pPr algn="ctr" fontAlgn="b"/>
                      <a:r>
                        <a:rPr lang="en-US" sz="1400" b="0" i="0" u="none" strike="noStrike" dirty="0" smtClean="0">
                          <a:solidFill>
                            <a:srgbClr val="000000"/>
                          </a:solidFill>
                          <a:effectLst/>
                          <a:latin typeface="Calibri"/>
                        </a:rPr>
                        <a:t>61.8</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10.7</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8.5</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18.8</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0.3</a:t>
                      </a:r>
                      <a:endParaRPr lang="en-US" sz="1400" b="0" i="0" u="none" strike="noStrike" dirty="0">
                        <a:solidFill>
                          <a:srgbClr val="000000"/>
                        </a:solidFill>
                        <a:effectLst/>
                        <a:latin typeface="Calibri"/>
                      </a:endParaRPr>
                    </a:p>
                  </a:txBody>
                  <a:tcPr marL="9525" marR="9525" marT="9525" marB="0" anchor="ctr"/>
                </a:tc>
              </a:tr>
              <a:tr h="341937">
                <a:tc>
                  <a:txBody>
                    <a:bodyPr/>
                    <a:lstStyle/>
                    <a:p>
                      <a:r>
                        <a:rPr lang="en-US" sz="1400" dirty="0" smtClean="0"/>
                        <a:t>Metro South</a:t>
                      </a:r>
                      <a:endParaRPr lang="en-US" sz="1400" dirty="0"/>
                    </a:p>
                  </a:txBody>
                  <a:tcPr anchor="ctr"/>
                </a:tc>
                <a:tc>
                  <a:txBody>
                    <a:bodyPr/>
                    <a:lstStyle/>
                    <a:p>
                      <a:pPr algn="ctr" fontAlgn="b"/>
                      <a:r>
                        <a:rPr lang="en-US" sz="1400" b="0" i="0" u="none" strike="noStrike" dirty="0" smtClean="0">
                          <a:solidFill>
                            <a:srgbClr val="000000"/>
                          </a:solidFill>
                          <a:effectLst/>
                          <a:latin typeface="Calibri"/>
                        </a:rPr>
                        <a:t>62.0</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14.2</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8.7</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14.3</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0.7</a:t>
                      </a:r>
                      <a:endParaRPr lang="en-US" sz="1400" b="0" i="0" u="none" strike="noStrike" dirty="0">
                        <a:solidFill>
                          <a:srgbClr val="000000"/>
                        </a:solidFill>
                        <a:effectLst/>
                        <a:latin typeface="Calibri"/>
                      </a:endParaRPr>
                    </a:p>
                  </a:txBody>
                  <a:tcPr marL="9525" marR="9525" marT="9525" marB="0" anchor="ctr"/>
                </a:tc>
              </a:tr>
              <a:tr h="341937">
                <a:tc>
                  <a:txBody>
                    <a:bodyPr/>
                    <a:lstStyle/>
                    <a:p>
                      <a:r>
                        <a:rPr lang="en-US" sz="1400" dirty="0" smtClean="0"/>
                        <a:t>Southcoast</a:t>
                      </a:r>
                      <a:endParaRPr lang="en-US" sz="1400" dirty="0"/>
                    </a:p>
                  </a:txBody>
                  <a:tcPr anchor="ctr"/>
                </a:tc>
                <a:tc>
                  <a:txBody>
                    <a:bodyPr/>
                    <a:lstStyle/>
                    <a:p>
                      <a:pPr algn="ctr" fontAlgn="b"/>
                      <a:r>
                        <a:rPr lang="en-US" sz="1400" b="0" i="0" u="none" strike="noStrike" dirty="0" smtClean="0">
                          <a:solidFill>
                            <a:srgbClr val="000000"/>
                          </a:solidFill>
                          <a:effectLst/>
                          <a:latin typeface="Calibri"/>
                        </a:rPr>
                        <a:t>40.8</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21.6</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6.4</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27.7</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3.6</a:t>
                      </a:r>
                      <a:endParaRPr lang="en-US" sz="1400" b="0" i="0" u="none" strike="noStrike" dirty="0">
                        <a:solidFill>
                          <a:srgbClr val="000000"/>
                        </a:solidFill>
                        <a:effectLst/>
                        <a:latin typeface="Calibri"/>
                      </a:endParaRPr>
                    </a:p>
                  </a:txBody>
                  <a:tcPr marL="9525" marR="9525" marT="9525" marB="0" anchor="ctr"/>
                </a:tc>
              </a:tr>
              <a:tr h="341937">
                <a:tc>
                  <a:txBody>
                    <a:bodyPr/>
                    <a:lstStyle/>
                    <a:p>
                      <a:r>
                        <a:rPr lang="en-US" sz="1400" dirty="0" smtClean="0"/>
                        <a:t>Cape and</a:t>
                      </a:r>
                      <a:r>
                        <a:rPr lang="en-US" sz="1400" baseline="0" dirty="0" smtClean="0"/>
                        <a:t> </a:t>
                      </a:r>
                      <a:r>
                        <a:rPr lang="en-US" sz="1400" dirty="0" smtClean="0"/>
                        <a:t>Islands</a:t>
                      </a:r>
                      <a:endParaRPr lang="en-US" sz="1400" dirty="0"/>
                    </a:p>
                  </a:txBody>
                  <a:tcPr anchor="ctr"/>
                </a:tc>
                <a:tc>
                  <a:txBody>
                    <a:bodyPr/>
                    <a:lstStyle/>
                    <a:p>
                      <a:pPr algn="ctr" fontAlgn="b"/>
                      <a:r>
                        <a:rPr lang="en-US" sz="1400" b="0" i="0" u="none" strike="noStrike" dirty="0" smtClean="0">
                          <a:solidFill>
                            <a:srgbClr val="000000"/>
                          </a:solidFill>
                          <a:effectLst/>
                          <a:latin typeface="Calibri"/>
                        </a:rPr>
                        <a:t>43.4</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24.1</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18.8</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12.2</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i="0" u="none" strike="noStrike" dirty="0" smtClean="0">
                          <a:solidFill>
                            <a:srgbClr val="000000"/>
                          </a:solidFill>
                          <a:effectLst/>
                          <a:latin typeface="Calibri"/>
                        </a:rPr>
                        <a:t>1.5</a:t>
                      </a:r>
                      <a:endParaRPr lang="en-US" sz="1400" b="0" i="0" u="none" strike="noStrike" dirty="0">
                        <a:solidFill>
                          <a:srgbClr val="000000"/>
                        </a:solidFill>
                        <a:effectLst/>
                        <a:latin typeface="Calibri"/>
                      </a:endParaRPr>
                    </a:p>
                  </a:txBody>
                  <a:tcPr marL="9525" marR="9525" marT="9525" marB="0" anchor="ctr"/>
                </a:tc>
              </a:tr>
              <a:tr h="341937">
                <a:tc>
                  <a:txBody>
                    <a:bodyPr/>
                    <a:lstStyle/>
                    <a:p>
                      <a:endParaRPr lang="en-US" sz="1400" dirty="0"/>
                    </a:p>
                  </a:txBody>
                  <a:tcPr anchor="ctr"/>
                </a:tc>
                <a:tc>
                  <a:txBody>
                    <a:bodyPr/>
                    <a:lstStyle/>
                    <a:p>
                      <a:pPr algn="ctr" fontAlgn="b"/>
                      <a:endParaRPr lang="en-US" sz="1400" b="0" i="0" u="none" strike="noStrike" dirty="0">
                        <a:solidFill>
                          <a:srgbClr val="000000"/>
                        </a:solidFill>
                        <a:effectLst/>
                        <a:latin typeface="Calibri"/>
                      </a:endParaRPr>
                    </a:p>
                  </a:txBody>
                  <a:tcPr marL="9525" marR="9525" marT="9525" marB="0" anchor="ctr"/>
                </a:tc>
                <a:tc>
                  <a:txBody>
                    <a:bodyPr/>
                    <a:lstStyle/>
                    <a:p>
                      <a:pPr algn="ctr" fontAlgn="b"/>
                      <a:endParaRPr lang="en-US" sz="1400" b="0" i="0" u="none" strike="noStrike" dirty="0">
                        <a:solidFill>
                          <a:srgbClr val="000000"/>
                        </a:solidFill>
                        <a:effectLst/>
                        <a:latin typeface="Calibri"/>
                      </a:endParaRPr>
                    </a:p>
                  </a:txBody>
                  <a:tcPr marL="9525" marR="9525" marT="9525" marB="0" anchor="ctr"/>
                </a:tc>
                <a:tc>
                  <a:txBody>
                    <a:bodyPr/>
                    <a:lstStyle/>
                    <a:p>
                      <a:pPr algn="ctr" fontAlgn="b"/>
                      <a:endParaRPr lang="en-US" sz="1400" b="0" i="0" u="none" strike="noStrike" dirty="0">
                        <a:solidFill>
                          <a:srgbClr val="000000"/>
                        </a:solidFill>
                        <a:effectLst/>
                        <a:latin typeface="Calibri"/>
                      </a:endParaRPr>
                    </a:p>
                  </a:txBody>
                  <a:tcPr marL="9525" marR="9525" marT="9525" marB="0" anchor="b"/>
                </a:tc>
                <a:tc>
                  <a:txBody>
                    <a:bodyPr/>
                    <a:lstStyle/>
                    <a:p>
                      <a:pPr algn="ctr" fontAlgn="b"/>
                      <a:endParaRPr lang="en-US" sz="1400" b="0" i="0" u="none" strike="noStrike" dirty="0">
                        <a:solidFill>
                          <a:srgbClr val="000000"/>
                        </a:solidFill>
                        <a:effectLst/>
                        <a:latin typeface="Calibri"/>
                      </a:endParaRPr>
                    </a:p>
                  </a:txBody>
                  <a:tcPr marL="9525" marR="9525" marT="9525" marB="0" anchor="ctr"/>
                </a:tc>
                <a:tc>
                  <a:txBody>
                    <a:bodyPr/>
                    <a:lstStyle/>
                    <a:p>
                      <a:pPr algn="ctr" fontAlgn="b"/>
                      <a:endParaRPr lang="en-US" sz="1400" b="0" i="0" u="none" strike="noStrike" dirty="0">
                        <a:solidFill>
                          <a:srgbClr val="000000"/>
                        </a:solidFill>
                        <a:effectLst/>
                        <a:latin typeface="Calibri"/>
                      </a:endParaRPr>
                    </a:p>
                  </a:txBody>
                  <a:tcPr marL="9525" marR="9525" marT="9525" marB="0" anchor="ctr"/>
                </a:tc>
              </a:tr>
            </a:tbl>
          </a:graphicData>
        </a:graphic>
      </p:graphicFrame>
      <p:sp>
        <p:nvSpPr>
          <p:cNvPr id="6" name="TextBox 5"/>
          <p:cNvSpPr txBox="1"/>
          <p:nvPr/>
        </p:nvSpPr>
        <p:spPr>
          <a:xfrm>
            <a:off x="365760" y="5100320"/>
            <a:ext cx="868680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2015 Massachusetts Health Insurance Survey</a:t>
            </a:r>
          </a:p>
        </p:txBody>
      </p:sp>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1955199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852488" y="1201738"/>
            <a:ext cx="7772400" cy="517525"/>
          </a:xfrm>
        </p:spPr>
        <p:txBody>
          <a:bodyPr>
            <a:normAutofit fontScale="90000"/>
          </a:bodyPr>
          <a:lstStyle/>
          <a:p>
            <a:pPr eaLnBrk="1" hangingPunct="1">
              <a:defRPr/>
            </a:pPr>
            <a:r>
              <a:rPr lang="en-US" dirty="0" smtClean="0"/>
              <a:t>2</a:t>
            </a:r>
            <a:r>
              <a:rPr lang="en-US" dirty="0" smtClean="0">
                <a:ea typeface="ＭＳ Ｐゴシック" charset="0"/>
              </a:rPr>
              <a:t>. PRIVATE LONG-TERM CARE INSURANCE</a:t>
            </a:r>
            <a:endParaRPr lang="en-US" dirty="0">
              <a:ea typeface="ＭＳ Ｐゴシック" charset="0"/>
            </a:endParaRPr>
          </a:p>
        </p:txBody>
      </p:sp>
    </p:spTree>
    <p:extLst>
      <p:ext uri="{BB962C8B-B14F-4D97-AF65-F5344CB8AC3E}">
        <p14:creationId xmlns:p14="http://schemas.microsoft.com/office/powerpoint/2010/main" val="16023500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150608327"/>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397558" cy="641350"/>
          </a:xfrm>
        </p:spPr>
        <p:txBody>
          <a:bodyPr/>
          <a:lstStyle/>
          <a:p>
            <a:r>
              <a:rPr lang="en-US" sz="2400" dirty="0" smtClean="0"/>
              <a:t>Private Long-Term Care Insurance Among Adults 50 and Older </a:t>
            </a:r>
            <a:r>
              <a:rPr lang="en-US" sz="2400" dirty="0"/>
              <a:t>in </a:t>
            </a:r>
            <a:r>
              <a:rPr lang="en-US" sz="2400" dirty="0" smtClean="0"/>
              <a:t>2015</a:t>
            </a:r>
            <a:endParaRPr lang="en-US" sz="24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25</a:t>
            </a:fld>
            <a:endParaRPr lang="en-US" altLang="en-US" dirty="0"/>
          </a:p>
        </p:txBody>
      </p:sp>
      <p:sp>
        <p:nvSpPr>
          <p:cNvPr id="7" name="TextBox 6"/>
          <p:cNvSpPr txBox="1"/>
          <p:nvPr/>
        </p:nvSpPr>
        <p:spPr>
          <a:xfrm>
            <a:off x="803188" y="5340350"/>
            <a:ext cx="7534362" cy="246221"/>
          </a:xfrm>
          <a:prstGeom prst="rect">
            <a:avLst/>
          </a:prstGeom>
          <a:noFill/>
        </p:spPr>
        <p:txBody>
          <a:bodyPr wrap="square" rtlCol="0">
            <a:spAutoFit/>
          </a:bodyPr>
          <a:lstStyle/>
          <a:p>
            <a:r>
              <a:rPr lang="en-US" sz="1000" dirty="0" smtClean="0">
                <a:solidFill>
                  <a:prstClr val="black"/>
                </a:solidFill>
              </a:rPr>
              <a:t>Source:  2015 Massachusetts Health Insurance Survey </a:t>
            </a:r>
            <a:endParaRPr lang="en-US" sz="1000" dirty="0">
              <a:solidFill>
                <a:prstClr val="black"/>
              </a:solidFill>
            </a:endParaRPr>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0672524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090804738"/>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397558" cy="641350"/>
          </a:xfrm>
        </p:spPr>
        <p:txBody>
          <a:bodyPr/>
          <a:lstStyle/>
          <a:p>
            <a:r>
              <a:rPr lang="en-US" sz="2400" dirty="0" smtClean="0"/>
              <a:t>Among Adults 50 and Older Without Private Long-Term Care Insurance in 2015, Reasons for Not Having Coverage</a:t>
            </a:r>
            <a:endParaRPr lang="en-US" sz="24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26</a:t>
            </a:fld>
            <a:endParaRPr lang="en-US" altLang="en-US" dirty="0"/>
          </a:p>
        </p:txBody>
      </p:sp>
      <p:sp>
        <p:nvSpPr>
          <p:cNvPr id="7" name="TextBox 6"/>
          <p:cNvSpPr txBox="1"/>
          <p:nvPr/>
        </p:nvSpPr>
        <p:spPr>
          <a:xfrm>
            <a:off x="803188" y="5340350"/>
            <a:ext cx="7534362" cy="553998"/>
          </a:xfrm>
          <a:prstGeom prst="rect">
            <a:avLst/>
          </a:prstGeom>
          <a:noFill/>
        </p:spPr>
        <p:txBody>
          <a:bodyPr wrap="square" rtlCol="0">
            <a:spAutoFit/>
          </a:bodyPr>
          <a:lstStyle/>
          <a:p>
            <a:endParaRPr lang="en-US" sz="1000" dirty="0" smtClean="0">
              <a:solidFill>
                <a:prstClr val="black"/>
              </a:solidFill>
            </a:endParaRPr>
          </a:p>
          <a:p>
            <a:endParaRPr lang="en-US" sz="1000" dirty="0">
              <a:solidFill>
                <a:prstClr val="black"/>
              </a:solidFill>
            </a:endParaRPr>
          </a:p>
          <a:p>
            <a:r>
              <a:rPr lang="en-US" sz="1000" dirty="0" smtClean="0">
                <a:solidFill>
                  <a:prstClr val="black"/>
                </a:solidFill>
              </a:rPr>
              <a:t>Source:  2015 Massachusetts Health Insurance Survey </a:t>
            </a:r>
            <a:endParaRPr lang="en-US" sz="1000" dirty="0">
              <a:solidFill>
                <a:prstClr val="black"/>
              </a:solidFill>
            </a:endParaRPr>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28783170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852488" y="1201738"/>
            <a:ext cx="7772400" cy="517525"/>
          </a:xfrm>
        </p:spPr>
        <p:txBody>
          <a:bodyPr>
            <a:normAutofit fontScale="90000"/>
          </a:bodyPr>
          <a:lstStyle/>
          <a:p>
            <a:pPr eaLnBrk="1" hangingPunct="1">
              <a:defRPr/>
            </a:pPr>
            <a:r>
              <a:rPr lang="en-US" dirty="0"/>
              <a:t>3</a:t>
            </a:r>
            <a:r>
              <a:rPr lang="en-US" dirty="0" smtClean="0">
                <a:ea typeface="ＭＳ Ｐゴシック" charset="0"/>
              </a:rPr>
              <a:t>. Health care access AND USE</a:t>
            </a:r>
            <a:endParaRPr lang="en-US" dirty="0">
              <a:ea typeface="ＭＳ Ｐゴシック" charset="0"/>
            </a:endParaRPr>
          </a:p>
        </p:txBody>
      </p:sp>
    </p:spTree>
    <p:extLst>
      <p:ext uri="{BB962C8B-B14F-4D97-AF65-F5344CB8AC3E}">
        <p14:creationId xmlns:p14="http://schemas.microsoft.com/office/powerpoint/2010/main" val="25810801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69912689"/>
              </p:ext>
            </p:extLst>
          </p:nvPr>
        </p:nvGraphicFramePr>
        <p:xfrm>
          <a:off x="449263" y="1474470"/>
          <a:ext cx="8039100" cy="398721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500428" cy="641350"/>
          </a:xfrm>
        </p:spPr>
        <p:txBody>
          <a:bodyPr/>
          <a:lstStyle/>
          <a:p>
            <a:r>
              <a:rPr lang="en-US" sz="2600" dirty="0" smtClean="0"/>
              <a:t>Health Care Access and Use in Massachusetts in 2008-2011, 2014 and 2015</a:t>
            </a:r>
            <a:endParaRPr lang="en-US" sz="2600" dirty="0"/>
          </a:p>
        </p:txBody>
      </p:sp>
      <p:sp>
        <p:nvSpPr>
          <p:cNvPr id="6" name="Slide Number Placeholder 5"/>
          <p:cNvSpPr>
            <a:spLocks noGrp="1"/>
          </p:cNvSpPr>
          <p:nvPr>
            <p:ph type="sldNum" sz="quarter" idx="11"/>
          </p:nvPr>
        </p:nvSpPr>
        <p:spPr/>
        <p:txBody>
          <a:bodyPr/>
          <a:lstStyle/>
          <a:p>
            <a:fld id="{6A4B19A9-79AC-44A8-B774-53CFB0574B6A}" type="slidenum">
              <a:rPr lang="en-US" altLang="en-US" smtClean="0"/>
              <a:pPr/>
              <a:t>28</a:t>
            </a:fld>
            <a:endParaRPr lang="en-US" altLang="en-US" dirty="0"/>
          </a:p>
        </p:txBody>
      </p:sp>
      <p:sp>
        <p:nvSpPr>
          <p:cNvPr id="8" name="TextBox 7"/>
          <p:cNvSpPr txBox="1"/>
          <p:nvPr/>
        </p:nvSpPr>
        <p:spPr>
          <a:xfrm>
            <a:off x="926757" y="5461686"/>
            <a:ext cx="7561606" cy="553998"/>
          </a:xfrm>
          <a:prstGeom prst="rect">
            <a:avLst/>
          </a:prstGeom>
          <a:noFill/>
        </p:spPr>
        <p:txBody>
          <a:bodyPr wrap="square" rtlCol="0">
            <a:spAutoFit/>
          </a:bodyPr>
          <a:lstStyle/>
          <a:p>
            <a:r>
              <a:rPr lang="en-US" sz="1000" dirty="0" smtClean="0"/>
              <a:t>Note: Due to a change in survey design for the MHIS in 2014, Massachusetts estimates for 2014  and 2015 are not directly comparable to estimates for 2008-2011.</a:t>
            </a:r>
          </a:p>
          <a:p>
            <a:r>
              <a:rPr lang="en-US" sz="1000" dirty="0" smtClean="0"/>
              <a:t>Source:  2008-2011, 2014 ,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3299674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17401530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Care Access and Use in Massachusetts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29</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1868904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263" y="1406084"/>
            <a:ext cx="3859666" cy="4099778"/>
          </a:xfrm>
        </p:spPr>
        <p:txBody>
          <a:bodyPr>
            <a:noAutofit/>
          </a:bodyPr>
          <a:lstStyle/>
          <a:p>
            <a:pPr marL="0" indent="0" algn="l">
              <a:lnSpc>
                <a:spcPct val="120000"/>
              </a:lnSpc>
              <a:spcBef>
                <a:spcPts val="0"/>
              </a:spcBef>
              <a:spcAft>
                <a:spcPts val="600"/>
              </a:spcAft>
            </a:pPr>
            <a:r>
              <a:rPr lang="en-US" sz="1200" dirty="0" smtClean="0"/>
              <a:t>The 2015 Massachusetts </a:t>
            </a:r>
            <a:r>
              <a:rPr lang="en-US" sz="1200" dirty="0"/>
              <a:t>Health Insurance Survey (MHIS) provides information on health insurance </a:t>
            </a:r>
            <a:r>
              <a:rPr lang="en-US" sz="1200" dirty="0" smtClean="0"/>
              <a:t>coverage, health care access and use and health care affordability for </a:t>
            </a:r>
            <a:r>
              <a:rPr lang="en-US" sz="1200" dirty="0"/>
              <a:t>the non-institutionalized population in Massachusetts. </a:t>
            </a:r>
            <a:r>
              <a:rPr lang="en-US" sz="1200" dirty="0" smtClean="0"/>
              <a:t>Detailed information is collected </a:t>
            </a:r>
            <a:r>
              <a:rPr lang="en-US" sz="1200" dirty="0"/>
              <a:t>for one randomly selected household member (referred to as the target person in the household</a:t>
            </a:r>
            <a:r>
              <a:rPr lang="en-US" sz="1200" dirty="0" smtClean="0"/>
              <a:t>). </a:t>
            </a:r>
          </a:p>
          <a:p>
            <a:pPr marL="0" indent="0" algn="l">
              <a:lnSpc>
                <a:spcPct val="120000"/>
              </a:lnSpc>
              <a:spcBef>
                <a:spcPts val="0"/>
              </a:spcBef>
              <a:spcAft>
                <a:spcPts val="600"/>
              </a:spcAft>
            </a:pPr>
            <a:r>
              <a:rPr lang="en-US" sz="1200" dirty="0" smtClean="0"/>
              <a:t>Target </a:t>
            </a:r>
            <a:r>
              <a:rPr lang="en-US" sz="1200" dirty="0"/>
              <a:t>adults tend to respond to the survey for themselves, while a proxy, generally a parent, responds for a target </a:t>
            </a:r>
            <a:r>
              <a:rPr lang="en-US" sz="1200" dirty="0" smtClean="0"/>
              <a:t>child. The </a:t>
            </a:r>
            <a:r>
              <a:rPr lang="en-US" sz="1200" dirty="0"/>
              <a:t>data reported here are for the household target </a:t>
            </a:r>
            <a:r>
              <a:rPr lang="en-US" sz="1200" dirty="0" smtClean="0"/>
              <a:t>person. </a:t>
            </a:r>
            <a:r>
              <a:rPr lang="en-US" sz="1200" dirty="0"/>
              <a:t>For simplicity, we refer to the target person as the respondent in discussing survey findings.</a:t>
            </a:r>
          </a:p>
          <a:p>
            <a:pPr marL="0" indent="0" algn="l">
              <a:lnSpc>
                <a:spcPct val="120000"/>
              </a:lnSpc>
              <a:spcBef>
                <a:spcPts val="0"/>
              </a:spcBef>
              <a:spcAft>
                <a:spcPts val="600"/>
              </a:spcAft>
            </a:pPr>
            <a:r>
              <a:rPr lang="en-US" sz="1200" dirty="0" smtClean="0"/>
              <a:t>. </a:t>
            </a:r>
            <a:endParaRPr lang="en-US" sz="1200" dirty="0"/>
          </a:p>
        </p:txBody>
      </p:sp>
      <p:sp>
        <p:nvSpPr>
          <p:cNvPr id="2" name="Title 1"/>
          <p:cNvSpPr>
            <a:spLocks noGrp="1"/>
          </p:cNvSpPr>
          <p:nvPr>
            <p:ph type="title"/>
          </p:nvPr>
        </p:nvSpPr>
        <p:spPr/>
        <p:txBody>
          <a:bodyPr/>
          <a:lstStyle/>
          <a:p>
            <a:r>
              <a:rPr lang="en-US" dirty="0" smtClean="0"/>
              <a:t>BACKGROUND ON THE MHIS</a:t>
            </a:r>
            <a:endParaRPr lang="en-US" dirty="0"/>
          </a:p>
        </p:txBody>
      </p:sp>
      <p:sp>
        <p:nvSpPr>
          <p:cNvPr id="5" name="Content Placeholder 4"/>
          <p:cNvSpPr>
            <a:spLocks noGrp="1"/>
          </p:cNvSpPr>
          <p:nvPr>
            <p:ph idx="10"/>
          </p:nvPr>
        </p:nvSpPr>
        <p:spPr>
          <a:xfrm>
            <a:off x="4628697" y="1377950"/>
            <a:ext cx="3859666" cy="4099778"/>
          </a:xfrm>
        </p:spPr>
        <p:txBody>
          <a:bodyPr>
            <a:noAutofit/>
          </a:bodyPr>
          <a:lstStyle/>
          <a:p>
            <a:pPr marL="0" indent="0" algn="l">
              <a:lnSpc>
                <a:spcPct val="120000"/>
              </a:lnSpc>
              <a:spcAft>
                <a:spcPts val="288"/>
              </a:spcAft>
            </a:pPr>
            <a:r>
              <a:rPr lang="en-US" sz="1200" dirty="0"/>
              <a:t>The survey is conducted in English and Spanish and its average completion time was 23 minutes in 2015. The 2015 MHIS was fielded between May 18 and August 2 2015. Surveys were completed with 5,002 Massachusetts households, collecting data on 5,002 target persons, including 621 children aged 0 to 18, 3,057 non-elderly adults aged 19 to 64, and 1,324 elderly adults aged 65 and older. </a:t>
            </a:r>
          </a:p>
          <a:p>
            <a:pPr marL="0" indent="0" algn="l">
              <a:lnSpc>
                <a:spcPct val="120000"/>
              </a:lnSpc>
              <a:spcAft>
                <a:spcPts val="288"/>
              </a:spcAft>
            </a:pPr>
            <a:r>
              <a:rPr lang="en-US" sz="1200" dirty="0" smtClean="0"/>
              <a:t>The </a:t>
            </a:r>
            <a:r>
              <a:rPr lang="en-US" sz="1200" dirty="0"/>
              <a:t>overall response rate for the 2015 MHIS was 24.6 percent, combining the response rate of 22.1 percent for the landline telephone sample and the 29.5 percent for the cell phone sample</a:t>
            </a:r>
            <a:r>
              <a:rPr lang="en-US" sz="1200" dirty="0" smtClean="0"/>
              <a:t>. All </a:t>
            </a:r>
            <a:r>
              <a:rPr lang="en-US" sz="1200" dirty="0"/>
              <a:t>estimates based on the survey are prepared using weights that adjust for the complex survey design, for undercoverage, and for survey nonresponse. </a:t>
            </a:r>
            <a:endParaRPr lang="en-US" sz="1200" dirty="0" smtClean="0"/>
          </a:p>
          <a:p>
            <a:pPr marL="0" indent="0" algn="l">
              <a:lnSpc>
                <a:spcPct val="120000"/>
              </a:lnSpc>
              <a:spcAft>
                <a:spcPts val="288"/>
              </a:spcAft>
            </a:pPr>
            <a:endParaRPr lang="en-US" sz="1200" dirty="0"/>
          </a:p>
          <a:p>
            <a:pPr marL="0" indent="0" algn="l">
              <a:lnSpc>
                <a:spcPct val="120000"/>
              </a:lnSpc>
              <a:spcBef>
                <a:spcPts val="288"/>
              </a:spcBef>
              <a:spcAft>
                <a:spcPts val="600"/>
              </a:spcAft>
            </a:pPr>
            <a:r>
              <a:rPr lang="en-US" sz="1200" dirty="0" smtClean="0"/>
              <a:t>Additional information about the MHIS is available in the MHIS Methodology Report.</a:t>
            </a:r>
            <a:endParaRPr lang="en-US" sz="1200" b="1" dirty="0" smtClean="0">
              <a:solidFill>
                <a:srgbClr val="FF0000"/>
              </a:solidFill>
            </a:endParaRPr>
          </a:p>
          <a:p>
            <a:pPr marL="0" indent="0" algn="l">
              <a:lnSpc>
                <a:spcPct val="120000"/>
              </a:lnSpc>
              <a:spcBef>
                <a:spcPts val="0"/>
              </a:spcBef>
              <a:spcAft>
                <a:spcPts val="600"/>
              </a:spcAft>
            </a:pPr>
            <a:endParaRPr lang="en-US" sz="1200" dirty="0"/>
          </a:p>
        </p:txBody>
      </p:sp>
      <p:sp>
        <p:nvSpPr>
          <p:cNvPr id="4" name="Slide Number Placeholder 3"/>
          <p:cNvSpPr>
            <a:spLocks noGrp="1"/>
          </p:cNvSpPr>
          <p:nvPr>
            <p:ph type="sldNum" sz="quarter" idx="12"/>
          </p:nvPr>
        </p:nvSpPr>
        <p:spPr/>
        <p:txBody>
          <a:bodyPr/>
          <a:lstStyle/>
          <a:p>
            <a:fld id="{6A4B19A9-79AC-44A8-B774-53CFB0574B6A}" type="slidenum">
              <a:rPr lang="en-US" altLang="en-US" smtClean="0"/>
              <a:pPr/>
              <a:t>3</a:t>
            </a:fld>
            <a:endParaRPr lang="en-US" altLang="en-US" dirty="0"/>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7798388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08073448"/>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Care Access and Use </a:t>
            </a:r>
            <a:r>
              <a:rPr lang="en-US" sz="2600" dirty="0" smtClean="0"/>
              <a:t>in Massachusetts in 2015,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30</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74566182"/>
              </p:ext>
            </p:extLst>
          </p:nvPr>
        </p:nvGraphicFramePr>
        <p:xfrm>
          <a:off x="449263" y="1646238"/>
          <a:ext cx="8039100" cy="37581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Care Access and Use </a:t>
            </a:r>
            <a:r>
              <a:rPr lang="en-US" sz="2600" dirty="0" smtClean="0"/>
              <a:t>in Massachusetts in 2015,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31</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863464319"/>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Care Access and </a:t>
            </a:r>
            <a:r>
              <a:rPr lang="en-US" sz="2600" dirty="0" smtClean="0"/>
              <a:t>Use in Massachusetts in 2015, 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32</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857227415"/>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Care Access and </a:t>
            </a:r>
            <a:r>
              <a:rPr lang="en-US" sz="2600" dirty="0" smtClean="0"/>
              <a:t>Use in Massachusetts in 2015,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33</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a:t>Health Care Access and </a:t>
            </a:r>
            <a:r>
              <a:rPr lang="en-US" sz="2600" dirty="0" smtClean="0"/>
              <a:t>Use in Massachusetts in 2015,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34</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35018205"/>
              </p:ext>
            </p:extLst>
          </p:nvPr>
        </p:nvGraphicFramePr>
        <p:xfrm>
          <a:off x="365760" y="1126649"/>
          <a:ext cx="8355329" cy="4549721"/>
        </p:xfrm>
        <a:graphic>
          <a:graphicData uri="http://schemas.openxmlformats.org/drawingml/2006/table">
            <a:tbl>
              <a:tblPr firstRow="1" bandRow="1">
                <a:tableStyleId>{5C22544A-7EE6-4342-B048-85BDC9FD1C3A}</a:tableStyleId>
              </a:tblPr>
              <a:tblGrid>
                <a:gridCol w="1623060"/>
                <a:gridCol w="1303020"/>
                <a:gridCol w="1293335"/>
                <a:gridCol w="1621315"/>
                <a:gridCol w="1200150"/>
                <a:gridCol w="1314449"/>
              </a:tblGrid>
              <a:tr h="1760113">
                <a:tc>
                  <a:txBody>
                    <a:bodyPr/>
                    <a:lstStyle/>
                    <a:p>
                      <a:endParaRPr lang="en-US" sz="1500" dirty="0"/>
                    </a:p>
                  </a:txBody>
                  <a:tcPr/>
                </a:tc>
                <a:tc>
                  <a:txBody>
                    <a:bodyPr/>
                    <a:lstStyle/>
                    <a:p>
                      <a:pPr algn="ctr"/>
                      <a:r>
                        <a:rPr lang="en-US" sz="1500" dirty="0" smtClean="0"/>
                        <a:t>Had a usual source of care (excluding the emergency department) (%)</a:t>
                      </a:r>
                      <a:endParaRPr lang="en-US" sz="1500" dirty="0"/>
                    </a:p>
                  </a:txBody>
                  <a:tcPr/>
                </a:tc>
                <a:tc>
                  <a:txBody>
                    <a:bodyPr/>
                    <a:lstStyle/>
                    <a:p>
                      <a:pPr algn="ctr"/>
                      <a:r>
                        <a:rPr lang="en-US" sz="1500" dirty="0" smtClean="0"/>
                        <a:t>Had a visit to a general doctor or specialist in the past 12 months (%)</a:t>
                      </a:r>
                      <a:endParaRPr lang="en-US" sz="1500" dirty="0"/>
                    </a:p>
                  </a:txBody>
                  <a:tcPr/>
                </a:tc>
                <a:tc>
                  <a:txBody>
                    <a:bodyPr/>
                    <a:lstStyle/>
                    <a:p>
                      <a:pPr algn="ctr"/>
                      <a:r>
                        <a:rPr lang="en-US" sz="1500" dirty="0" smtClean="0"/>
                        <a:t>Had a visit to a physician’s assistant, nurse practitioner or midwife in the past 12 months (%)</a:t>
                      </a:r>
                      <a:endParaRPr lang="en-US" sz="1500" dirty="0"/>
                    </a:p>
                  </a:txBody>
                  <a:tcPr/>
                </a:tc>
                <a:tc>
                  <a:txBody>
                    <a:bodyPr/>
                    <a:lstStyle/>
                    <a:p>
                      <a:pPr algn="ctr"/>
                      <a:r>
                        <a:rPr lang="en-US" sz="1500" dirty="0" smtClean="0"/>
                        <a:t>Had a preventive care visit in the past 12 months (%)</a:t>
                      </a:r>
                      <a:endParaRPr lang="en-US" sz="1500" dirty="0"/>
                    </a:p>
                  </a:txBody>
                  <a:tcPr/>
                </a:tc>
                <a:tc>
                  <a:txBody>
                    <a:bodyPr/>
                    <a:lstStyle/>
                    <a:p>
                      <a:pPr algn="ctr"/>
                      <a:r>
                        <a:rPr lang="en-US" sz="1500" dirty="0" smtClean="0"/>
                        <a:t>Had a mental health care visit in the past 12 months (%)</a:t>
                      </a:r>
                      <a:endParaRPr lang="en-US" sz="1500" dirty="0"/>
                    </a:p>
                  </a:txBody>
                  <a:tcPr/>
                </a:tc>
              </a:tr>
              <a:tr h="348701">
                <a:tc>
                  <a:txBody>
                    <a:bodyPr/>
                    <a:lstStyle/>
                    <a:p>
                      <a:r>
                        <a:rPr lang="en-US" sz="1400" dirty="0" smtClean="0">
                          <a:latin typeface="+mn-lt"/>
                        </a:rPr>
                        <a:t>Western MA</a:t>
                      </a:r>
                    </a:p>
                  </a:txBody>
                  <a:tcPr anchor="ctr"/>
                </a:tc>
                <a:tc>
                  <a:txBody>
                    <a:bodyPr/>
                    <a:lstStyle/>
                    <a:p>
                      <a:pPr algn="ctr" fontAlgn="b"/>
                      <a:r>
                        <a:rPr lang="en-US" sz="1400" b="0" i="0" u="none" strike="noStrike" dirty="0" smtClean="0">
                          <a:solidFill>
                            <a:srgbClr val="000000"/>
                          </a:solidFill>
                          <a:effectLst/>
                          <a:latin typeface="+mn-lt"/>
                        </a:rPr>
                        <a:t>88.8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88.3</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39.1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71.1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19.3</a:t>
                      </a:r>
                      <a:endParaRPr lang="en-US" sz="1400" b="0" i="0" u="none" strike="noStrike" dirty="0">
                        <a:solidFill>
                          <a:srgbClr val="000000"/>
                        </a:solidFill>
                        <a:effectLst/>
                        <a:latin typeface="+mn-lt"/>
                      </a:endParaRPr>
                    </a:p>
                  </a:txBody>
                  <a:tcPr marL="9525" marR="9525" marT="9525" marB="0" anchor="ctr"/>
                </a:tc>
              </a:tr>
              <a:tr h="348701">
                <a:tc>
                  <a:txBody>
                    <a:bodyPr/>
                    <a:lstStyle/>
                    <a:p>
                      <a:r>
                        <a:rPr lang="en-US" sz="1400" dirty="0" smtClean="0">
                          <a:latin typeface="+mn-lt"/>
                        </a:rPr>
                        <a:t>Central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88.9</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88.1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35.8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73.8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19.2</a:t>
                      </a:r>
                      <a:endParaRPr lang="en-US" sz="1400" b="0" i="0" u="none" strike="noStrike" dirty="0">
                        <a:solidFill>
                          <a:srgbClr val="000000"/>
                        </a:solidFill>
                        <a:effectLst/>
                        <a:latin typeface="+mn-lt"/>
                      </a:endParaRPr>
                    </a:p>
                  </a:txBody>
                  <a:tcPr marL="9525" marR="9525" marT="9525" marB="0" anchor="ctr"/>
                </a:tc>
              </a:tr>
              <a:tr h="348701">
                <a:tc>
                  <a:txBody>
                    <a:bodyPr/>
                    <a:lstStyle/>
                    <a:p>
                      <a:r>
                        <a:rPr lang="en-US" sz="1400" dirty="0" smtClean="0">
                          <a:latin typeface="+mn-lt"/>
                        </a:rPr>
                        <a:t>Northeast</a:t>
                      </a:r>
                      <a:r>
                        <a:rPr lang="en-US" sz="1400" baseline="0" dirty="0" smtClean="0">
                          <a:latin typeface="+mn-lt"/>
                        </a:rPr>
                        <a:t>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91.5</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88.3</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40.6</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77.8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18.1</a:t>
                      </a:r>
                      <a:endParaRPr lang="en-US" sz="1400" b="0" i="0" u="none" strike="noStrike" dirty="0">
                        <a:solidFill>
                          <a:srgbClr val="000000"/>
                        </a:solidFill>
                        <a:effectLst/>
                        <a:latin typeface="+mn-lt"/>
                      </a:endParaRPr>
                    </a:p>
                  </a:txBody>
                  <a:tcPr marL="9525" marR="9525" marT="9525" marB="0" anchor="ctr"/>
                </a:tc>
              </a:tr>
              <a:tr h="348701">
                <a:tc>
                  <a:txBody>
                    <a:bodyPr/>
                    <a:lstStyle/>
                    <a:p>
                      <a:r>
                        <a:rPr lang="en-US" sz="1400" dirty="0" smtClean="0">
                          <a:latin typeface="+mn-lt"/>
                        </a:rPr>
                        <a:t>Metro West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86.7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88.7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34.3</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76.4</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16.3</a:t>
                      </a:r>
                      <a:endParaRPr lang="en-US" sz="1400" b="0" i="0" u="none" strike="noStrike" dirty="0">
                        <a:solidFill>
                          <a:srgbClr val="000000"/>
                        </a:solidFill>
                        <a:effectLst/>
                        <a:latin typeface="+mn-lt"/>
                      </a:endParaRPr>
                    </a:p>
                  </a:txBody>
                  <a:tcPr marL="9525" marR="9525" marT="9525" marB="0" anchor="ctr"/>
                </a:tc>
              </a:tr>
              <a:tr h="348701">
                <a:tc>
                  <a:txBody>
                    <a:bodyPr/>
                    <a:lstStyle/>
                    <a:p>
                      <a:r>
                        <a:rPr lang="en-US" sz="1400" dirty="0" smtClean="0">
                          <a:latin typeface="+mn-lt"/>
                        </a:rPr>
                        <a:t>Metro Boston</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89.5</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87.5</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36.6</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72.4</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18.2</a:t>
                      </a:r>
                      <a:endParaRPr lang="en-US" sz="1400" b="0" i="0" u="none" strike="noStrike" dirty="0">
                        <a:solidFill>
                          <a:srgbClr val="000000"/>
                        </a:solidFill>
                        <a:effectLst/>
                        <a:latin typeface="+mn-lt"/>
                      </a:endParaRPr>
                    </a:p>
                  </a:txBody>
                  <a:tcPr marL="9525" marR="9525" marT="9525" marB="0" anchor="ctr"/>
                </a:tc>
              </a:tr>
              <a:tr h="348701">
                <a:tc>
                  <a:txBody>
                    <a:bodyPr/>
                    <a:lstStyle/>
                    <a:p>
                      <a:r>
                        <a:rPr lang="en-US" sz="1400" dirty="0" smtClean="0">
                          <a:latin typeface="+mn-lt"/>
                        </a:rPr>
                        <a:t>Metro South</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85.8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84.6</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37.5</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69.3</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16.2</a:t>
                      </a:r>
                      <a:endParaRPr lang="en-US" sz="1400" b="0" i="0" u="none" strike="noStrike" dirty="0">
                        <a:solidFill>
                          <a:srgbClr val="000000"/>
                        </a:solidFill>
                        <a:effectLst/>
                        <a:latin typeface="+mn-lt"/>
                      </a:endParaRPr>
                    </a:p>
                  </a:txBody>
                  <a:tcPr marL="9525" marR="9525" marT="9525" marB="0" anchor="ctr"/>
                </a:tc>
              </a:tr>
              <a:tr h="348701">
                <a:tc>
                  <a:txBody>
                    <a:bodyPr/>
                    <a:lstStyle/>
                    <a:p>
                      <a:r>
                        <a:rPr lang="en-US" sz="1400" dirty="0" smtClean="0">
                          <a:latin typeface="+mn-lt"/>
                        </a:rPr>
                        <a:t>Southcoast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87.2</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88.1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35.3</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80.2</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18.1</a:t>
                      </a:r>
                      <a:endParaRPr lang="en-US" sz="1400" b="0" i="0" u="none" strike="noStrike" dirty="0">
                        <a:solidFill>
                          <a:srgbClr val="000000"/>
                        </a:solidFill>
                        <a:effectLst/>
                        <a:latin typeface="+mn-lt"/>
                      </a:endParaRPr>
                    </a:p>
                  </a:txBody>
                  <a:tcPr marL="9525" marR="9525" marT="9525" marB="0" anchor="ctr"/>
                </a:tc>
              </a:tr>
              <a:tr h="348701">
                <a:tc>
                  <a:txBody>
                    <a:bodyPr/>
                    <a:lstStyle/>
                    <a:p>
                      <a:r>
                        <a:rPr lang="en-US" sz="1400" dirty="0" smtClean="0">
                          <a:latin typeface="+mn-lt"/>
                        </a:rPr>
                        <a:t>Cape and Islands</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91.1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86.4</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44.8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77.8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16.1</a:t>
                      </a:r>
                      <a:endParaRPr lang="en-US" sz="1400" b="0" i="0" u="none" strike="noStrike" dirty="0">
                        <a:solidFill>
                          <a:srgbClr val="000000"/>
                        </a:solidFill>
                        <a:effectLst/>
                        <a:latin typeface="+mn-lt"/>
                      </a:endParaRPr>
                    </a:p>
                  </a:txBody>
                  <a:tcPr marL="9525" marR="9525" marT="9525" marB="0" anchor="ctr"/>
                </a:tc>
              </a:tr>
            </a:tbl>
          </a:graphicData>
        </a:graphic>
      </p:graphicFrame>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45853358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Difficulties Getting Health Care in Massachusetts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35</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5570315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68761475"/>
              </p:ext>
            </p:extLst>
          </p:nvPr>
        </p:nvGraphicFramePr>
        <p:xfrm>
          <a:off x="449263" y="1646237"/>
          <a:ext cx="8039100" cy="3746377"/>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Difficulties Getting Health Care </a:t>
            </a:r>
            <a:r>
              <a:rPr lang="en-US" sz="2600" dirty="0" smtClean="0"/>
              <a:t>in </a:t>
            </a:r>
            <a:r>
              <a:rPr lang="en-US" sz="2600" dirty="0"/>
              <a:t>Massachusetts </a:t>
            </a:r>
            <a:r>
              <a:rPr lang="en-US" sz="2600" dirty="0" smtClean="0"/>
              <a:t>in 2015,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36</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294612192"/>
              </p:ext>
            </p:extLst>
          </p:nvPr>
        </p:nvGraphicFramePr>
        <p:xfrm>
          <a:off x="449263" y="1596902"/>
          <a:ext cx="8039100" cy="3889497"/>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Difficulties Getting Health Care </a:t>
            </a:r>
            <a:r>
              <a:rPr lang="en-US" sz="2600" dirty="0" smtClean="0"/>
              <a:t>in </a:t>
            </a:r>
            <a:r>
              <a:rPr lang="en-US" sz="2600" dirty="0"/>
              <a:t>Massachusetts </a:t>
            </a:r>
            <a:r>
              <a:rPr lang="en-US" sz="2600" dirty="0" smtClean="0"/>
              <a:t>in 2015,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37</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53031566"/>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Difficulties Getting Health Care </a:t>
            </a:r>
            <a:r>
              <a:rPr lang="en-US" sz="2600" dirty="0" smtClean="0"/>
              <a:t>in </a:t>
            </a:r>
            <a:r>
              <a:rPr lang="en-US" sz="2600" dirty="0"/>
              <a:t>Massachusetts </a:t>
            </a:r>
            <a:r>
              <a:rPr lang="en-US" sz="2600" dirty="0" smtClean="0"/>
              <a:t>in 2015, 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38</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89609874"/>
              </p:ext>
            </p:extLst>
          </p:nvPr>
        </p:nvGraphicFramePr>
        <p:xfrm>
          <a:off x="449263" y="1588770"/>
          <a:ext cx="8039100" cy="385445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Difficulties Getting Health Care </a:t>
            </a:r>
            <a:r>
              <a:rPr lang="en-US" sz="2600" dirty="0" smtClean="0"/>
              <a:t>in </a:t>
            </a:r>
            <a:r>
              <a:rPr lang="en-US" sz="2600" dirty="0"/>
              <a:t>Massachusetts </a:t>
            </a:r>
            <a:r>
              <a:rPr lang="en-US" sz="2600" dirty="0" smtClean="0"/>
              <a:t>in 2015,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39</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852488" y="1201738"/>
            <a:ext cx="7772400" cy="517525"/>
          </a:xfrm>
        </p:spPr>
        <p:txBody>
          <a:bodyPr>
            <a:normAutofit fontScale="90000"/>
          </a:bodyPr>
          <a:lstStyle/>
          <a:p>
            <a:pPr eaLnBrk="1" hangingPunct="1">
              <a:defRPr/>
            </a:pPr>
            <a:r>
              <a:rPr lang="en-US" dirty="0">
                <a:ea typeface="ＭＳ Ｐゴシック" charset="0"/>
              </a:rPr>
              <a:t>1. </a:t>
            </a:r>
            <a:r>
              <a:rPr lang="en-US" dirty="0" smtClean="0">
                <a:ea typeface="ＭＳ Ｐゴシック" charset="0"/>
              </a:rPr>
              <a:t>Health insurance coverage and Uninsurance</a:t>
            </a:r>
            <a:endParaRPr lang="en-US" dirty="0">
              <a:ea typeface="ＭＳ Ｐゴシック" charset="0"/>
            </a:endParaRPr>
          </a:p>
        </p:txBody>
      </p:sp>
    </p:spTree>
    <p:extLst>
      <p:ext uri="{BB962C8B-B14F-4D97-AF65-F5344CB8AC3E}">
        <p14:creationId xmlns:p14="http://schemas.microsoft.com/office/powerpoint/2010/main" val="16638466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a:t>Difficulties Getting Health Care </a:t>
            </a:r>
            <a:r>
              <a:rPr lang="en-US" sz="2600" dirty="0" smtClean="0"/>
              <a:t>in </a:t>
            </a:r>
            <a:r>
              <a:rPr lang="en-US" sz="2600" dirty="0"/>
              <a:t>Massachusetts </a:t>
            </a:r>
            <a:r>
              <a:rPr lang="en-US" sz="2600" dirty="0" smtClean="0"/>
              <a:t>in 2015,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40</a:t>
            </a:fld>
            <a:endParaRPr lang="en-US" altLang="en-US" dirty="0"/>
          </a:p>
        </p:txBody>
      </p:sp>
      <p:sp>
        <p:nvSpPr>
          <p:cNvPr id="6" name="TextBox 5"/>
          <p:cNvSpPr txBox="1"/>
          <p:nvPr/>
        </p:nvSpPr>
        <p:spPr>
          <a:xfrm>
            <a:off x="803188" y="5687139"/>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22845019"/>
              </p:ext>
            </p:extLst>
          </p:nvPr>
        </p:nvGraphicFramePr>
        <p:xfrm>
          <a:off x="449263" y="1412452"/>
          <a:ext cx="8039100" cy="4111096"/>
        </p:xfrm>
        <a:graphic>
          <a:graphicData uri="http://schemas.openxmlformats.org/drawingml/2006/table">
            <a:tbl>
              <a:tblPr firstRow="1" bandRow="1">
                <a:tableStyleId>{5C22544A-7EE6-4342-B048-85BDC9FD1C3A}</a:tableStyleId>
              </a:tblPr>
              <a:tblGrid>
                <a:gridCol w="2009775"/>
                <a:gridCol w="2009775"/>
                <a:gridCol w="2009775"/>
                <a:gridCol w="2009775"/>
              </a:tblGrid>
              <a:tr h="1237189">
                <a:tc>
                  <a:txBody>
                    <a:bodyPr/>
                    <a:lstStyle/>
                    <a:p>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mn-lt"/>
                        </a:rPr>
                        <a:t>Told doctor's office or clinic did not accept insurance type over the past 12 months</a:t>
                      </a:r>
                    </a:p>
                  </a:txBody>
                  <a:tcPr/>
                </a:tc>
                <a:tc>
                  <a:txBody>
                    <a:bodyPr/>
                    <a:lstStyle/>
                    <a:p>
                      <a:pPr algn="ctr"/>
                      <a:r>
                        <a:rPr lang="en-US" sz="1600" dirty="0" smtClean="0">
                          <a:latin typeface="+mn-lt"/>
                        </a:rPr>
                        <a:t>Told doctor's office or clinic was not accepting new patients over</a:t>
                      </a:r>
                      <a:r>
                        <a:rPr lang="en-US" sz="1600" baseline="0" dirty="0" smtClean="0">
                          <a:latin typeface="+mn-lt"/>
                        </a:rPr>
                        <a:t> the</a:t>
                      </a:r>
                      <a:r>
                        <a:rPr lang="en-US" sz="1600" dirty="0" smtClean="0">
                          <a:latin typeface="+mn-lt"/>
                        </a:rPr>
                        <a:t> past 12 months</a:t>
                      </a:r>
                      <a:endParaRPr lang="en-US" sz="1600" dirty="0">
                        <a:latin typeface="+mn-lt"/>
                      </a:endParaRPr>
                    </a:p>
                  </a:txBody>
                  <a:tcPr/>
                </a:tc>
                <a:tc>
                  <a:txBody>
                    <a:bodyPr/>
                    <a:lstStyle/>
                    <a:p>
                      <a:pPr algn="ctr"/>
                      <a:r>
                        <a:rPr lang="en-US" sz="1600" dirty="0" smtClean="0">
                          <a:latin typeface="+mn-lt"/>
                        </a:rPr>
                        <a:t>Unable to get an appointment with a health provider as soon as needed over</a:t>
                      </a:r>
                      <a:r>
                        <a:rPr lang="en-US" sz="1600" baseline="0" dirty="0" smtClean="0">
                          <a:latin typeface="+mn-lt"/>
                        </a:rPr>
                        <a:t> </a:t>
                      </a:r>
                      <a:r>
                        <a:rPr lang="en-US" sz="1600" dirty="0" smtClean="0">
                          <a:latin typeface="+mn-lt"/>
                        </a:rPr>
                        <a:t>the past 12 months</a:t>
                      </a:r>
                      <a:endParaRPr lang="en-US" sz="1600" dirty="0">
                        <a:latin typeface="+mn-lt"/>
                      </a:endParaRPr>
                    </a:p>
                  </a:txBody>
                  <a:tcPr/>
                </a:tc>
              </a:tr>
              <a:tr h="350057">
                <a:tc>
                  <a:txBody>
                    <a:bodyPr/>
                    <a:lstStyle/>
                    <a:p>
                      <a:r>
                        <a:rPr lang="en-US" sz="1400" dirty="0" smtClean="0"/>
                        <a:t>Western MA</a:t>
                      </a:r>
                    </a:p>
                  </a:txBody>
                  <a:tcPr anchor="ctr"/>
                </a:tc>
                <a:tc>
                  <a:txBody>
                    <a:bodyPr/>
                    <a:lstStyle/>
                    <a:p>
                      <a:pPr algn="ctr" fontAlgn="b"/>
                      <a:r>
                        <a:rPr lang="en-US" sz="1400" b="0" i="0" u="none" strike="noStrike" dirty="0" smtClean="0">
                          <a:solidFill>
                            <a:srgbClr val="000000"/>
                          </a:solidFill>
                          <a:effectLst/>
                          <a:latin typeface="+mn-lt"/>
                        </a:rPr>
                        <a:t>21.2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19.0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27.3</a:t>
                      </a:r>
                      <a:endParaRPr lang="en-US" sz="1400" b="0" i="0" u="none" strike="noStrike" dirty="0">
                        <a:solidFill>
                          <a:srgbClr val="000000"/>
                        </a:solidFill>
                        <a:effectLst/>
                        <a:latin typeface="+mn-lt"/>
                      </a:endParaRPr>
                    </a:p>
                  </a:txBody>
                  <a:tcPr marL="9525" marR="9525" marT="9525" marB="0" anchor="b"/>
                </a:tc>
              </a:tr>
              <a:tr h="350057">
                <a:tc>
                  <a:txBody>
                    <a:bodyPr/>
                    <a:lstStyle/>
                    <a:p>
                      <a:r>
                        <a:rPr lang="en-US" sz="1400" dirty="0" smtClean="0"/>
                        <a:t>Central MA</a:t>
                      </a:r>
                      <a:endParaRPr lang="en-US" sz="1400" dirty="0"/>
                    </a:p>
                  </a:txBody>
                  <a:tcPr anchor="ctr"/>
                </a:tc>
                <a:tc>
                  <a:txBody>
                    <a:bodyPr/>
                    <a:lstStyle/>
                    <a:p>
                      <a:pPr algn="ctr" fontAlgn="b"/>
                      <a:r>
                        <a:rPr lang="en-US" sz="1400" b="0" i="0" u="none" strike="noStrike" dirty="0" smtClean="0">
                          <a:solidFill>
                            <a:srgbClr val="000000"/>
                          </a:solidFill>
                          <a:effectLst/>
                          <a:latin typeface="+mn-lt"/>
                        </a:rPr>
                        <a:t>14.2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19.8</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20.7</a:t>
                      </a:r>
                      <a:endParaRPr lang="en-US" sz="1400" b="0" i="0" u="none" strike="noStrike" dirty="0">
                        <a:solidFill>
                          <a:srgbClr val="000000"/>
                        </a:solidFill>
                        <a:effectLst/>
                        <a:latin typeface="+mn-lt"/>
                      </a:endParaRPr>
                    </a:p>
                  </a:txBody>
                  <a:tcPr marL="9525" marR="9525" marT="9525" marB="0" anchor="b"/>
                </a:tc>
              </a:tr>
              <a:tr h="350057">
                <a:tc>
                  <a:txBody>
                    <a:bodyPr/>
                    <a:lstStyle/>
                    <a:p>
                      <a:r>
                        <a:rPr lang="en-US" sz="1400" dirty="0" smtClean="0"/>
                        <a:t>Northeast</a:t>
                      </a:r>
                      <a:r>
                        <a:rPr lang="en-US" sz="1400" baseline="0" dirty="0" smtClean="0"/>
                        <a:t> MA</a:t>
                      </a:r>
                      <a:endParaRPr lang="en-US" sz="1400" dirty="0"/>
                    </a:p>
                  </a:txBody>
                  <a:tcPr anchor="ctr"/>
                </a:tc>
                <a:tc>
                  <a:txBody>
                    <a:bodyPr/>
                    <a:lstStyle/>
                    <a:p>
                      <a:pPr algn="ctr" fontAlgn="b"/>
                      <a:r>
                        <a:rPr lang="en-US" sz="1400" b="0" i="0" u="none" strike="noStrike" dirty="0" smtClean="0">
                          <a:solidFill>
                            <a:srgbClr val="000000"/>
                          </a:solidFill>
                          <a:effectLst/>
                          <a:latin typeface="+mn-lt"/>
                        </a:rPr>
                        <a:t>14.3</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12.5</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20.2</a:t>
                      </a:r>
                      <a:endParaRPr lang="en-US" sz="1400" b="0" i="0" u="none" strike="noStrike" dirty="0">
                        <a:solidFill>
                          <a:srgbClr val="000000"/>
                        </a:solidFill>
                        <a:effectLst/>
                        <a:latin typeface="+mn-lt"/>
                      </a:endParaRPr>
                    </a:p>
                  </a:txBody>
                  <a:tcPr marL="9525" marR="9525" marT="9525" marB="0" anchor="b"/>
                </a:tc>
              </a:tr>
              <a:tr h="350057">
                <a:tc>
                  <a:txBody>
                    <a:bodyPr/>
                    <a:lstStyle/>
                    <a:p>
                      <a:r>
                        <a:rPr lang="en-US" sz="1400" dirty="0" smtClean="0"/>
                        <a:t>Metro West</a:t>
                      </a:r>
                      <a:endParaRPr lang="en-US" sz="1400" dirty="0"/>
                    </a:p>
                  </a:txBody>
                  <a:tcPr anchor="ctr"/>
                </a:tc>
                <a:tc>
                  <a:txBody>
                    <a:bodyPr/>
                    <a:lstStyle/>
                    <a:p>
                      <a:pPr algn="ctr" fontAlgn="b"/>
                      <a:r>
                        <a:rPr lang="en-US" sz="1400" b="0" i="0" u="none" strike="noStrike" dirty="0" smtClean="0">
                          <a:solidFill>
                            <a:srgbClr val="000000"/>
                          </a:solidFill>
                          <a:effectLst/>
                          <a:latin typeface="+mn-lt"/>
                        </a:rPr>
                        <a:t>12.9</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13.0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15.9</a:t>
                      </a:r>
                      <a:endParaRPr lang="en-US" sz="1400" b="0" i="0" u="none" strike="noStrike" dirty="0">
                        <a:solidFill>
                          <a:srgbClr val="000000"/>
                        </a:solidFill>
                        <a:effectLst/>
                        <a:latin typeface="+mn-lt"/>
                      </a:endParaRPr>
                    </a:p>
                  </a:txBody>
                  <a:tcPr marL="9525" marR="9525" marT="9525" marB="0" anchor="b"/>
                </a:tc>
              </a:tr>
              <a:tr h="350057">
                <a:tc>
                  <a:txBody>
                    <a:bodyPr/>
                    <a:lstStyle/>
                    <a:p>
                      <a:r>
                        <a:rPr lang="en-US" sz="1400" dirty="0" smtClean="0"/>
                        <a:t>Metro Boston</a:t>
                      </a:r>
                      <a:endParaRPr lang="en-US" sz="1400" dirty="0"/>
                    </a:p>
                  </a:txBody>
                  <a:tcPr anchor="ctr"/>
                </a:tc>
                <a:tc>
                  <a:txBody>
                    <a:bodyPr/>
                    <a:lstStyle/>
                    <a:p>
                      <a:pPr algn="ctr" fontAlgn="b"/>
                      <a:r>
                        <a:rPr lang="en-US" sz="1400" b="0" i="0" u="none" strike="noStrike" dirty="0" smtClean="0">
                          <a:solidFill>
                            <a:srgbClr val="000000"/>
                          </a:solidFill>
                          <a:effectLst/>
                          <a:latin typeface="+mn-lt"/>
                        </a:rPr>
                        <a:t>11.0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11.9</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22.5</a:t>
                      </a:r>
                      <a:endParaRPr lang="en-US" sz="1400" b="0" i="0" u="none" strike="noStrike" dirty="0">
                        <a:solidFill>
                          <a:srgbClr val="000000"/>
                        </a:solidFill>
                        <a:effectLst/>
                        <a:latin typeface="+mn-lt"/>
                      </a:endParaRPr>
                    </a:p>
                  </a:txBody>
                  <a:tcPr marL="9525" marR="9525" marT="9525" marB="0" anchor="b"/>
                </a:tc>
              </a:tr>
              <a:tr h="350057">
                <a:tc>
                  <a:txBody>
                    <a:bodyPr/>
                    <a:lstStyle/>
                    <a:p>
                      <a:r>
                        <a:rPr lang="en-US" sz="1400" dirty="0" smtClean="0"/>
                        <a:t>Metro South</a:t>
                      </a:r>
                      <a:endParaRPr lang="en-US" sz="1400" dirty="0"/>
                    </a:p>
                  </a:txBody>
                  <a:tcPr anchor="ctr"/>
                </a:tc>
                <a:tc>
                  <a:txBody>
                    <a:bodyPr/>
                    <a:lstStyle/>
                    <a:p>
                      <a:pPr algn="ctr" fontAlgn="b"/>
                      <a:r>
                        <a:rPr lang="en-US" sz="1400" b="0" i="0" u="none" strike="noStrike" dirty="0" smtClean="0">
                          <a:solidFill>
                            <a:srgbClr val="000000"/>
                          </a:solidFill>
                          <a:effectLst/>
                          <a:latin typeface="+mn-lt"/>
                        </a:rPr>
                        <a:t>15.3</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11.6</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18.0</a:t>
                      </a:r>
                      <a:endParaRPr lang="en-US" sz="1400" b="0" i="0" u="none" strike="noStrike" dirty="0">
                        <a:solidFill>
                          <a:srgbClr val="000000"/>
                        </a:solidFill>
                        <a:effectLst/>
                        <a:latin typeface="+mn-lt"/>
                      </a:endParaRPr>
                    </a:p>
                  </a:txBody>
                  <a:tcPr marL="9525" marR="9525" marT="9525" marB="0" anchor="b"/>
                </a:tc>
              </a:tr>
              <a:tr h="350057">
                <a:tc>
                  <a:txBody>
                    <a:bodyPr/>
                    <a:lstStyle/>
                    <a:p>
                      <a:r>
                        <a:rPr lang="en-US" sz="1400" dirty="0" smtClean="0"/>
                        <a:t>Southcoast</a:t>
                      </a:r>
                      <a:endParaRPr lang="en-US" sz="1400" dirty="0"/>
                    </a:p>
                  </a:txBody>
                  <a:tcPr anchor="ctr"/>
                </a:tc>
                <a:tc>
                  <a:txBody>
                    <a:bodyPr/>
                    <a:lstStyle/>
                    <a:p>
                      <a:pPr algn="ctr" fontAlgn="b"/>
                      <a:r>
                        <a:rPr lang="en-US" sz="1400" b="0" i="0" u="none" strike="noStrike" dirty="0" smtClean="0">
                          <a:solidFill>
                            <a:srgbClr val="000000"/>
                          </a:solidFill>
                          <a:effectLst/>
                          <a:latin typeface="+mn-lt"/>
                        </a:rPr>
                        <a:t>10.3</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12.8</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18.6</a:t>
                      </a:r>
                      <a:endParaRPr lang="en-US" sz="1400" b="0" i="0" u="none" strike="noStrike" dirty="0">
                        <a:solidFill>
                          <a:srgbClr val="000000"/>
                        </a:solidFill>
                        <a:effectLst/>
                        <a:latin typeface="+mn-lt"/>
                      </a:endParaRPr>
                    </a:p>
                  </a:txBody>
                  <a:tcPr marL="9525" marR="9525" marT="9525" marB="0" anchor="b"/>
                </a:tc>
              </a:tr>
              <a:tr h="350057">
                <a:tc>
                  <a:txBody>
                    <a:bodyPr/>
                    <a:lstStyle/>
                    <a:p>
                      <a:r>
                        <a:rPr lang="en-US" sz="1400" dirty="0" smtClean="0"/>
                        <a:t>Cape and Islands</a:t>
                      </a:r>
                      <a:endParaRPr lang="en-US" sz="1400" dirty="0"/>
                    </a:p>
                  </a:txBody>
                  <a:tcPr anchor="ctr"/>
                </a:tc>
                <a:tc>
                  <a:txBody>
                    <a:bodyPr/>
                    <a:lstStyle/>
                    <a:p>
                      <a:pPr algn="ctr" fontAlgn="b"/>
                      <a:r>
                        <a:rPr lang="en-US" sz="1400" b="0" i="0" u="none" strike="noStrike" dirty="0" smtClean="0">
                          <a:solidFill>
                            <a:srgbClr val="000000"/>
                          </a:solidFill>
                          <a:effectLst/>
                          <a:latin typeface="+mn-lt"/>
                        </a:rPr>
                        <a:t>11.8</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15.3</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19.9</a:t>
                      </a:r>
                      <a:endParaRPr lang="en-US" sz="1400" b="0" i="0" u="none" strike="noStrike" dirty="0">
                        <a:solidFill>
                          <a:srgbClr val="000000"/>
                        </a:solidFill>
                        <a:effectLst/>
                        <a:latin typeface="+mn-lt"/>
                      </a:endParaRPr>
                    </a:p>
                  </a:txBody>
                  <a:tcPr marL="9525" marR="9525" marT="9525" marB="0" anchor="b"/>
                </a:tc>
              </a:tr>
            </a:tbl>
          </a:graphicData>
        </a:graphic>
      </p:graphicFrame>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693150454"/>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Emergency Department Use in Massachusetts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41</a:t>
            </a:fld>
            <a:endParaRPr lang="en-US" altLang="en-US" dirty="0"/>
          </a:p>
        </p:txBody>
      </p:sp>
      <p:sp>
        <p:nvSpPr>
          <p:cNvPr id="6" name="TextBox 5"/>
          <p:cNvSpPr txBox="1"/>
          <p:nvPr/>
        </p:nvSpPr>
        <p:spPr>
          <a:xfrm>
            <a:off x="803188" y="5486400"/>
            <a:ext cx="7534362" cy="400110"/>
          </a:xfrm>
          <a:prstGeom prst="rect">
            <a:avLst/>
          </a:prstGeom>
          <a:noFill/>
        </p:spPr>
        <p:txBody>
          <a:bodyPr wrap="square" rtlCol="0">
            <a:spAutoFit/>
          </a:bodyPr>
          <a:lstStyle/>
          <a:p>
            <a:r>
              <a:rPr lang="en-US" sz="1000" dirty="0"/>
              <a:t>Note: A non-emergency condition is one that the respondent thought could have been treated by a regular doctor if one had been available.</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95630657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970616630"/>
              </p:ext>
            </p:extLst>
          </p:nvPr>
        </p:nvGraphicFramePr>
        <p:xfrm>
          <a:off x="449263" y="1646238"/>
          <a:ext cx="8039100" cy="371120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Emergency Department Use </a:t>
            </a:r>
            <a:r>
              <a:rPr lang="en-US" sz="2600" dirty="0" smtClean="0"/>
              <a:t>in </a:t>
            </a:r>
            <a:r>
              <a:rPr lang="en-US" sz="2600" dirty="0"/>
              <a:t>Massachusetts in </a:t>
            </a:r>
            <a:r>
              <a:rPr lang="en-US" sz="2600" dirty="0" smtClean="0"/>
              <a:t>2015, </a:t>
            </a:r>
            <a:r>
              <a:rPr lang="en-US" sz="2600" dirty="0"/>
              <a:t>b</a:t>
            </a:r>
            <a:r>
              <a:rPr lang="en-US" sz="2600" dirty="0" smtClean="0"/>
              <a:t>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42</a:t>
            </a:fld>
            <a:endParaRPr lang="en-US" altLang="en-US" dirty="0"/>
          </a:p>
        </p:txBody>
      </p:sp>
      <p:sp>
        <p:nvSpPr>
          <p:cNvPr id="6" name="TextBox 5"/>
          <p:cNvSpPr txBox="1"/>
          <p:nvPr/>
        </p:nvSpPr>
        <p:spPr>
          <a:xfrm>
            <a:off x="803188" y="5486400"/>
            <a:ext cx="7534362" cy="400110"/>
          </a:xfrm>
          <a:prstGeom prst="rect">
            <a:avLst/>
          </a:prstGeom>
          <a:noFill/>
        </p:spPr>
        <p:txBody>
          <a:bodyPr wrap="square" rtlCol="0">
            <a:spAutoFit/>
          </a:bodyPr>
          <a:lstStyle/>
          <a:p>
            <a:r>
              <a:rPr lang="en-US" sz="1000" dirty="0"/>
              <a:t>Note: A non-emergency condition is one that the respondent thought could have been treated by a regular doctor if one had been available.</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707047977"/>
              </p:ext>
            </p:extLst>
          </p:nvPr>
        </p:nvGraphicFramePr>
        <p:xfrm>
          <a:off x="449263" y="1646237"/>
          <a:ext cx="8039100" cy="3722931"/>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Emergency Department Use </a:t>
            </a:r>
            <a:r>
              <a:rPr lang="en-US" sz="2600" dirty="0" smtClean="0"/>
              <a:t>in </a:t>
            </a:r>
            <a:r>
              <a:rPr lang="en-US" sz="2600" dirty="0"/>
              <a:t>Massachusetts in </a:t>
            </a:r>
            <a:r>
              <a:rPr lang="en-US" sz="2600" dirty="0" smtClean="0"/>
              <a:t>2015, </a:t>
            </a:r>
            <a:r>
              <a:rPr lang="en-US" sz="2600" dirty="0"/>
              <a:t>b</a:t>
            </a:r>
            <a:r>
              <a:rPr lang="en-US" sz="2600" dirty="0" smtClean="0"/>
              <a:t>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43</a:t>
            </a:fld>
            <a:endParaRPr lang="en-US" altLang="en-US" dirty="0"/>
          </a:p>
        </p:txBody>
      </p:sp>
      <p:sp>
        <p:nvSpPr>
          <p:cNvPr id="6" name="TextBox 5"/>
          <p:cNvSpPr txBox="1"/>
          <p:nvPr/>
        </p:nvSpPr>
        <p:spPr>
          <a:xfrm>
            <a:off x="803188" y="5486400"/>
            <a:ext cx="7534362" cy="400110"/>
          </a:xfrm>
          <a:prstGeom prst="rect">
            <a:avLst/>
          </a:prstGeom>
          <a:noFill/>
        </p:spPr>
        <p:txBody>
          <a:bodyPr wrap="square" rtlCol="0">
            <a:spAutoFit/>
          </a:bodyPr>
          <a:lstStyle/>
          <a:p>
            <a:r>
              <a:rPr lang="en-US" sz="1000" dirty="0"/>
              <a:t>Note: A non-emergency condition is one that the respondent thought could have been treated by a regular doctor if one had been available.</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068877568"/>
              </p:ext>
            </p:extLst>
          </p:nvPr>
        </p:nvGraphicFramePr>
        <p:xfrm>
          <a:off x="449263" y="1646238"/>
          <a:ext cx="8039100" cy="371120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Emergency Department Use </a:t>
            </a:r>
            <a:r>
              <a:rPr lang="en-US" sz="2600" dirty="0" smtClean="0"/>
              <a:t>in </a:t>
            </a:r>
            <a:r>
              <a:rPr lang="en-US" sz="2600" dirty="0"/>
              <a:t>Massachusetts in </a:t>
            </a:r>
            <a:r>
              <a:rPr lang="en-US" sz="2600" dirty="0" smtClean="0"/>
              <a:t>2015, </a:t>
            </a:r>
            <a:r>
              <a:rPr lang="en-US" sz="2600" dirty="0"/>
              <a:t>b</a:t>
            </a:r>
            <a:r>
              <a:rPr lang="en-US" sz="2600" dirty="0" smtClean="0"/>
              <a:t>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44</a:t>
            </a:fld>
            <a:endParaRPr lang="en-US" altLang="en-US" dirty="0"/>
          </a:p>
        </p:txBody>
      </p:sp>
      <p:sp>
        <p:nvSpPr>
          <p:cNvPr id="6" name="TextBox 5"/>
          <p:cNvSpPr txBox="1"/>
          <p:nvPr/>
        </p:nvSpPr>
        <p:spPr>
          <a:xfrm>
            <a:off x="803188" y="5486400"/>
            <a:ext cx="7534362" cy="553998"/>
          </a:xfrm>
          <a:prstGeom prst="rect">
            <a:avLst/>
          </a:prstGeom>
          <a:noFill/>
        </p:spPr>
        <p:txBody>
          <a:bodyPr wrap="square" rtlCol="0">
            <a:spAutoFit/>
          </a:bodyPr>
          <a:lstStyle/>
          <a:p>
            <a:r>
              <a:rPr lang="en-US" sz="1000" dirty="0"/>
              <a:t>* The value has been suppressed due to small sample size.</a:t>
            </a:r>
          </a:p>
          <a:p>
            <a:r>
              <a:rPr lang="en-US" sz="1000" dirty="0"/>
              <a:t>Note: A non-emergency condition is one that the respondent thought could have been treated by a regular doctor if one had been available.</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014244382"/>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Emergency Department Use </a:t>
            </a:r>
            <a:r>
              <a:rPr lang="en-US" sz="2600" dirty="0" smtClean="0"/>
              <a:t>in </a:t>
            </a:r>
            <a:r>
              <a:rPr lang="en-US" sz="2600" dirty="0"/>
              <a:t>Massachusetts in </a:t>
            </a:r>
            <a:r>
              <a:rPr lang="en-US" sz="2600" dirty="0" smtClean="0"/>
              <a:t>2015, </a:t>
            </a:r>
            <a:r>
              <a:rPr lang="en-US" sz="2600" dirty="0"/>
              <a:t>b</a:t>
            </a:r>
            <a:r>
              <a:rPr lang="en-US" sz="2600" dirty="0" smtClean="0"/>
              <a:t>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45</a:t>
            </a:fld>
            <a:endParaRPr lang="en-US" altLang="en-US" dirty="0"/>
          </a:p>
        </p:txBody>
      </p:sp>
      <p:sp>
        <p:nvSpPr>
          <p:cNvPr id="6" name="TextBox 5"/>
          <p:cNvSpPr txBox="1"/>
          <p:nvPr/>
        </p:nvSpPr>
        <p:spPr>
          <a:xfrm>
            <a:off x="803188" y="5486400"/>
            <a:ext cx="7534362" cy="400110"/>
          </a:xfrm>
          <a:prstGeom prst="rect">
            <a:avLst/>
          </a:prstGeom>
          <a:noFill/>
        </p:spPr>
        <p:txBody>
          <a:bodyPr wrap="square" rtlCol="0">
            <a:spAutoFit/>
          </a:bodyPr>
          <a:lstStyle/>
          <a:p>
            <a:r>
              <a:rPr lang="en-US" sz="1000" dirty="0" smtClean="0"/>
              <a:t>Note</a:t>
            </a:r>
            <a:r>
              <a:rPr lang="en-US" sz="1000" dirty="0"/>
              <a:t>: A non-emergency condition is one that the respondent thought could have been treated by a regular doctor if one had been available.</a:t>
            </a:r>
          </a:p>
          <a:p>
            <a:r>
              <a:rPr lang="en-US" sz="1000" dirty="0" smtClean="0"/>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a:t>Emergency Department </a:t>
            </a:r>
            <a:r>
              <a:rPr lang="en-US" sz="2600" dirty="0" smtClean="0"/>
              <a:t>Use in </a:t>
            </a:r>
            <a:r>
              <a:rPr lang="en-US" sz="2600" dirty="0"/>
              <a:t>Massachusetts in </a:t>
            </a:r>
            <a:r>
              <a:rPr lang="en-US" sz="2600" dirty="0" smtClean="0"/>
              <a:t>2015, </a:t>
            </a:r>
            <a:r>
              <a:rPr lang="en-US" sz="2600" dirty="0"/>
              <a:t>b</a:t>
            </a:r>
            <a:r>
              <a:rPr lang="en-US" sz="2600" dirty="0" smtClean="0"/>
              <a:t>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46</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53874719"/>
              </p:ext>
            </p:extLst>
          </p:nvPr>
        </p:nvGraphicFramePr>
        <p:xfrm>
          <a:off x="449263" y="1246188"/>
          <a:ext cx="8039100" cy="4124960"/>
        </p:xfrm>
        <a:graphic>
          <a:graphicData uri="http://schemas.openxmlformats.org/drawingml/2006/table">
            <a:tbl>
              <a:tblPr firstRow="1" bandRow="1">
                <a:tableStyleId>{5C22544A-7EE6-4342-B048-85BDC9FD1C3A}</a:tableStyleId>
              </a:tblPr>
              <a:tblGrid>
                <a:gridCol w="2009775"/>
                <a:gridCol w="2009775"/>
                <a:gridCol w="1817687"/>
                <a:gridCol w="2201863"/>
              </a:tblGrid>
              <a:tr h="370840">
                <a:tc>
                  <a:txBody>
                    <a:bodyPr/>
                    <a:lstStyle/>
                    <a:p>
                      <a:endParaRPr lang="en-US" sz="1600" dirty="0"/>
                    </a:p>
                  </a:txBody>
                  <a:tcPr/>
                </a:tc>
                <a:tc>
                  <a:txBody>
                    <a:bodyPr/>
                    <a:lstStyle/>
                    <a:p>
                      <a:pPr algn="ctr"/>
                      <a:r>
                        <a:rPr lang="en-US" sz="1400" dirty="0" smtClean="0"/>
                        <a:t>Any emergency department (ED) visit over</a:t>
                      </a:r>
                      <a:r>
                        <a:rPr lang="en-US" sz="1400" baseline="0" dirty="0" smtClean="0"/>
                        <a:t> </a:t>
                      </a:r>
                      <a:r>
                        <a:rPr lang="en-US" sz="1400" dirty="0" smtClean="0"/>
                        <a:t>the past 12 months (%)</a:t>
                      </a:r>
                      <a:endParaRPr lang="en-US" sz="1400" dirty="0"/>
                    </a:p>
                  </a:txBody>
                  <a:tcPr/>
                </a:tc>
                <a:tc>
                  <a:txBody>
                    <a:bodyPr/>
                    <a:lstStyle/>
                    <a:p>
                      <a:pPr algn="ctr"/>
                      <a:r>
                        <a:rPr lang="en-US" sz="1400" dirty="0" smtClean="0"/>
                        <a:t>More than one ED visit over the past 12 months (%)</a:t>
                      </a:r>
                      <a:endParaRPr lang="en-US" sz="1400" dirty="0"/>
                    </a:p>
                  </a:txBody>
                  <a:tcPr/>
                </a:tc>
                <a:tc>
                  <a:txBody>
                    <a:bodyPr/>
                    <a:lstStyle/>
                    <a:p>
                      <a:pPr algn="ctr"/>
                      <a:r>
                        <a:rPr lang="en-US" sz="1400" dirty="0" smtClean="0"/>
                        <a:t>Among those with an ED visit over the past 12 months, most recent ED visit was for a non-emergency condition (%)</a:t>
                      </a:r>
                      <a:endParaRPr lang="en-US" sz="1400" dirty="0"/>
                    </a:p>
                  </a:txBody>
                  <a:tcPr/>
                </a:tc>
              </a:tr>
              <a:tr h="370840">
                <a:tc>
                  <a:txBody>
                    <a:bodyPr/>
                    <a:lstStyle/>
                    <a:p>
                      <a:r>
                        <a:rPr lang="en-US" sz="1400" dirty="0" smtClean="0">
                          <a:latin typeface="+mn-lt"/>
                        </a:rPr>
                        <a:t>Western MA</a:t>
                      </a:r>
                    </a:p>
                  </a:txBody>
                  <a:tcPr anchor="ctr"/>
                </a:tc>
                <a:tc>
                  <a:txBody>
                    <a:bodyPr/>
                    <a:lstStyle/>
                    <a:p>
                      <a:pPr algn="ctr" fontAlgn="b"/>
                      <a:r>
                        <a:rPr lang="en-US" sz="1400" b="0" i="0" u="none" strike="noStrike" dirty="0" smtClean="0">
                          <a:solidFill>
                            <a:srgbClr val="000000"/>
                          </a:solidFill>
                          <a:effectLst/>
                          <a:latin typeface="+mn-lt"/>
                        </a:rPr>
                        <a:t>35.5</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18.3</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28.6</a:t>
                      </a:r>
                      <a:endParaRPr lang="en-US" sz="1400" b="0" i="0" u="none" strike="noStrike" dirty="0">
                        <a:solidFill>
                          <a:srgbClr val="000000"/>
                        </a:solidFill>
                        <a:effectLst/>
                        <a:latin typeface="+mn-lt"/>
                      </a:endParaRPr>
                    </a:p>
                  </a:txBody>
                  <a:tcPr marL="9525" marR="9525" marT="9525" marB="0" anchor="b"/>
                </a:tc>
              </a:tr>
              <a:tr h="370840">
                <a:tc>
                  <a:txBody>
                    <a:bodyPr/>
                    <a:lstStyle/>
                    <a:p>
                      <a:r>
                        <a:rPr lang="en-US" sz="1400" dirty="0" smtClean="0">
                          <a:latin typeface="+mn-lt"/>
                        </a:rPr>
                        <a:t>Central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41.9</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22.9</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43.4</a:t>
                      </a:r>
                      <a:endParaRPr lang="en-US" sz="1400" b="0" i="0" u="none" strike="noStrike" dirty="0">
                        <a:solidFill>
                          <a:srgbClr val="000000"/>
                        </a:solidFill>
                        <a:effectLst/>
                        <a:latin typeface="+mn-lt"/>
                      </a:endParaRPr>
                    </a:p>
                  </a:txBody>
                  <a:tcPr marL="9525" marR="9525" marT="9525" marB="0" anchor="b"/>
                </a:tc>
              </a:tr>
              <a:tr h="370840">
                <a:tc>
                  <a:txBody>
                    <a:bodyPr/>
                    <a:lstStyle/>
                    <a:p>
                      <a:r>
                        <a:rPr lang="en-US" sz="1400" dirty="0" smtClean="0">
                          <a:latin typeface="+mn-lt"/>
                        </a:rPr>
                        <a:t>Northeast</a:t>
                      </a:r>
                      <a:r>
                        <a:rPr lang="en-US" sz="1400" baseline="0" dirty="0" smtClean="0">
                          <a:latin typeface="+mn-lt"/>
                        </a:rPr>
                        <a:t>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33.5</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15.4</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38.0</a:t>
                      </a:r>
                      <a:endParaRPr lang="en-US" sz="1400" b="0" i="0" u="none" strike="noStrike" dirty="0">
                        <a:solidFill>
                          <a:srgbClr val="000000"/>
                        </a:solidFill>
                        <a:effectLst/>
                        <a:latin typeface="+mn-lt"/>
                      </a:endParaRPr>
                    </a:p>
                  </a:txBody>
                  <a:tcPr marL="9525" marR="9525" marT="9525" marB="0" anchor="b"/>
                </a:tc>
              </a:tr>
              <a:tr h="370840">
                <a:tc>
                  <a:txBody>
                    <a:bodyPr/>
                    <a:lstStyle/>
                    <a:p>
                      <a:r>
                        <a:rPr lang="en-US" sz="1400" dirty="0" smtClean="0">
                          <a:latin typeface="+mn-lt"/>
                        </a:rPr>
                        <a:t>Metro West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27.4</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15.4</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a:t>
                      </a:r>
                      <a:endParaRPr lang="en-US" sz="1400" b="0" i="0" u="none" strike="noStrike" dirty="0">
                        <a:solidFill>
                          <a:srgbClr val="000000"/>
                        </a:solidFill>
                        <a:effectLst/>
                        <a:latin typeface="+mn-lt"/>
                      </a:endParaRPr>
                    </a:p>
                  </a:txBody>
                  <a:tcPr marL="9525" marR="9525" marT="9525" marB="0" anchor="b"/>
                </a:tc>
              </a:tr>
              <a:tr h="370840">
                <a:tc>
                  <a:txBody>
                    <a:bodyPr/>
                    <a:lstStyle/>
                    <a:p>
                      <a:r>
                        <a:rPr lang="en-US" sz="1400" dirty="0" smtClean="0">
                          <a:latin typeface="+mn-lt"/>
                        </a:rPr>
                        <a:t>Metro Boston</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31.5</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15.2</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39.7</a:t>
                      </a:r>
                      <a:endParaRPr lang="en-US" sz="1400" b="0" i="0" u="none" strike="noStrike" dirty="0">
                        <a:solidFill>
                          <a:srgbClr val="000000"/>
                        </a:solidFill>
                        <a:effectLst/>
                        <a:latin typeface="+mn-lt"/>
                      </a:endParaRPr>
                    </a:p>
                  </a:txBody>
                  <a:tcPr marL="9525" marR="9525" marT="9525" marB="0" anchor="b"/>
                </a:tc>
              </a:tr>
              <a:tr h="370840">
                <a:tc>
                  <a:txBody>
                    <a:bodyPr/>
                    <a:lstStyle/>
                    <a:p>
                      <a:r>
                        <a:rPr lang="en-US" sz="1400" dirty="0" smtClean="0">
                          <a:latin typeface="+mn-lt"/>
                        </a:rPr>
                        <a:t>Metro South</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30.4</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14.4</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38.1</a:t>
                      </a:r>
                      <a:endParaRPr lang="en-US" sz="1400" b="0" i="0" u="none" strike="noStrike" dirty="0">
                        <a:solidFill>
                          <a:srgbClr val="000000"/>
                        </a:solidFill>
                        <a:effectLst/>
                        <a:latin typeface="+mn-lt"/>
                      </a:endParaRPr>
                    </a:p>
                  </a:txBody>
                  <a:tcPr marL="12700" marR="12700" marT="12700" marB="0" anchor="ctr"/>
                </a:tc>
              </a:tr>
              <a:tr h="370840">
                <a:tc>
                  <a:txBody>
                    <a:bodyPr/>
                    <a:lstStyle/>
                    <a:p>
                      <a:r>
                        <a:rPr lang="en-US" sz="1400" dirty="0" smtClean="0">
                          <a:latin typeface="+mn-lt"/>
                        </a:rPr>
                        <a:t>Southcoast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37.7</a:t>
                      </a:r>
                    </a:p>
                  </a:txBody>
                  <a:tcPr marL="12700" marR="12700" marT="12700" marB="0" anchor="ctr"/>
                </a:tc>
                <a:tc>
                  <a:txBody>
                    <a:bodyPr/>
                    <a:lstStyle/>
                    <a:p>
                      <a:pPr algn="ctr" fontAlgn="b"/>
                      <a:r>
                        <a:rPr lang="en-US" sz="1400" b="0" i="0" u="none" strike="noStrike" dirty="0" smtClean="0">
                          <a:solidFill>
                            <a:srgbClr val="000000"/>
                          </a:solidFill>
                          <a:effectLst/>
                          <a:latin typeface="+mn-lt"/>
                        </a:rPr>
                        <a:t>24.5</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a:t>
                      </a:r>
                      <a:endParaRPr lang="en-US" sz="1400" b="0" i="0" u="none" strike="noStrike" dirty="0">
                        <a:solidFill>
                          <a:srgbClr val="000000"/>
                        </a:solidFill>
                        <a:effectLst/>
                        <a:latin typeface="+mn-lt"/>
                      </a:endParaRPr>
                    </a:p>
                  </a:txBody>
                  <a:tcPr marL="12700" marR="12700" marT="12700" marB="0" anchor="ctr"/>
                </a:tc>
              </a:tr>
              <a:tr h="370840">
                <a:tc>
                  <a:txBody>
                    <a:bodyPr/>
                    <a:lstStyle/>
                    <a:p>
                      <a:r>
                        <a:rPr lang="en-US" sz="1400" dirty="0" smtClean="0">
                          <a:latin typeface="+mn-lt"/>
                        </a:rPr>
                        <a:t>Cape and Islands</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37.6</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19.1</a:t>
                      </a:r>
                      <a:endParaRPr lang="en-US" sz="1400" b="0" i="0" u="none" strike="noStrike" dirty="0">
                        <a:solidFill>
                          <a:srgbClr val="000000"/>
                        </a:solidFill>
                        <a:effectLst/>
                        <a:latin typeface="+mn-lt"/>
                      </a:endParaRPr>
                    </a:p>
                  </a:txBody>
                  <a:tcPr marL="12700" marR="12700" marT="12700" marB="0" anchor="ctr"/>
                </a:tc>
                <a:tc>
                  <a:txBody>
                    <a:bodyPr/>
                    <a:lstStyle/>
                    <a:p>
                      <a:pPr algn="ctr" fontAlgn="b"/>
                      <a:r>
                        <a:rPr lang="en-US" sz="1400" b="0" i="0" u="none" strike="noStrike" dirty="0" smtClean="0">
                          <a:solidFill>
                            <a:srgbClr val="000000"/>
                          </a:solidFill>
                          <a:effectLst/>
                          <a:latin typeface="+mn-lt"/>
                        </a:rPr>
                        <a:t>*</a:t>
                      </a:r>
                      <a:endParaRPr lang="en-US" sz="1400" b="0" i="0" u="none" strike="noStrike" dirty="0">
                        <a:solidFill>
                          <a:srgbClr val="000000"/>
                        </a:solidFill>
                        <a:effectLst/>
                        <a:latin typeface="+mn-lt"/>
                      </a:endParaRPr>
                    </a:p>
                  </a:txBody>
                  <a:tcPr marL="12700" marR="12700" marT="12700" marB="0" anchor="ctr"/>
                </a:tc>
              </a:tr>
            </a:tbl>
          </a:graphicData>
        </a:graphic>
      </p:graphicFrame>
      <p:sp>
        <p:nvSpPr>
          <p:cNvPr id="8" name="TextBox 7"/>
          <p:cNvSpPr txBox="1"/>
          <p:nvPr/>
        </p:nvSpPr>
        <p:spPr>
          <a:xfrm>
            <a:off x="803188" y="5486400"/>
            <a:ext cx="7534362" cy="553998"/>
          </a:xfrm>
          <a:prstGeom prst="rect">
            <a:avLst/>
          </a:prstGeom>
          <a:noFill/>
        </p:spPr>
        <p:txBody>
          <a:bodyPr wrap="square" rtlCol="0">
            <a:spAutoFit/>
          </a:bodyPr>
          <a:lstStyle/>
          <a:p>
            <a:r>
              <a:rPr lang="en-US" sz="1000" dirty="0"/>
              <a:t>* The value has been suppressed due to small sample size.</a:t>
            </a:r>
          </a:p>
          <a:p>
            <a:r>
              <a:rPr lang="en-US" sz="1000" dirty="0"/>
              <a:t>Note: A non-emergency condition is one that the respondent thought could have been treated by a regular doctor if one had been available.</a:t>
            </a:r>
          </a:p>
          <a:p>
            <a:r>
              <a:rPr lang="en-US" sz="1000" dirty="0" smtClean="0"/>
              <a:t>Source:  2015 Massachusetts Health Insurance Survey</a:t>
            </a:r>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852488" y="1201738"/>
            <a:ext cx="7772400" cy="517525"/>
          </a:xfrm>
        </p:spPr>
        <p:txBody>
          <a:bodyPr>
            <a:normAutofit fontScale="90000"/>
          </a:bodyPr>
          <a:lstStyle/>
          <a:p>
            <a:pPr eaLnBrk="1" hangingPunct="1">
              <a:defRPr/>
            </a:pPr>
            <a:r>
              <a:rPr lang="en-US" dirty="0"/>
              <a:t>4</a:t>
            </a:r>
            <a:r>
              <a:rPr lang="en-US" dirty="0" smtClean="0">
                <a:ea typeface="ＭＳ Ｐゴシック" charset="0"/>
              </a:rPr>
              <a:t>. Health care AFFORDABILITY</a:t>
            </a:r>
            <a:endParaRPr lang="en-US" dirty="0">
              <a:ea typeface="ＭＳ Ｐゴシック" charset="0"/>
            </a:endParaRPr>
          </a:p>
        </p:txBody>
      </p:sp>
    </p:spTree>
    <p:extLst>
      <p:ext uri="{BB962C8B-B14F-4D97-AF65-F5344CB8AC3E}">
        <p14:creationId xmlns:p14="http://schemas.microsoft.com/office/powerpoint/2010/main" val="31288861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88329451"/>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Reported Unmet Need for Health Care Overall and for Physician Care Because of Costs in Massachusetts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48</a:t>
            </a:fld>
            <a:endParaRPr lang="en-US" altLang="en-US" dirty="0"/>
          </a:p>
        </p:txBody>
      </p:sp>
      <p:sp>
        <p:nvSpPr>
          <p:cNvPr id="6" name="TextBox 5"/>
          <p:cNvSpPr txBox="1"/>
          <p:nvPr/>
        </p:nvSpPr>
        <p:spPr>
          <a:xfrm>
            <a:off x="803188" y="5340350"/>
            <a:ext cx="7534362" cy="553998"/>
          </a:xfrm>
          <a:prstGeom prst="rect">
            <a:avLst/>
          </a:prstGeom>
          <a:noFill/>
        </p:spPr>
        <p:txBody>
          <a:bodyPr wrap="square" rtlCol="0">
            <a:spAutoFit/>
          </a:bodyPr>
          <a:lstStyle/>
          <a:p>
            <a:r>
              <a:rPr lang="en-US" sz="1000" dirty="0" smtClean="0">
                <a:solidFill>
                  <a:prstClr val="black"/>
                </a:solidFill>
              </a:rPr>
              <a:t>Note: Any unmet need for care is defined as reporting one or more of the following unmet needs for care due to cost: doctor care, specialist care, mental health care, dental care or prescription drugs. </a:t>
            </a:r>
            <a:endParaRPr lang="en-US" sz="1000" dirty="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1139284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879358112"/>
              </p:ext>
            </p:extLst>
          </p:nvPr>
        </p:nvGraphicFramePr>
        <p:xfrm>
          <a:off x="449263" y="1646237"/>
          <a:ext cx="8039100" cy="3971111"/>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Reported Unmet Need for Mental Health Care, Dental Care and Prescription Drugs Because of Costs in Massachusetts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49</a:t>
            </a:fld>
            <a:endParaRPr lang="en-US" altLang="en-US" dirty="0"/>
          </a:p>
        </p:txBody>
      </p:sp>
      <p:sp>
        <p:nvSpPr>
          <p:cNvPr id="6" name="TextBox 5"/>
          <p:cNvSpPr txBox="1"/>
          <p:nvPr/>
        </p:nvSpPr>
        <p:spPr>
          <a:xfrm>
            <a:off x="803188" y="5340350"/>
            <a:ext cx="7534362" cy="553998"/>
          </a:xfrm>
          <a:prstGeom prst="rect">
            <a:avLst/>
          </a:prstGeom>
          <a:noFill/>
        </p:spPr>
        <p:txBody>
          <a:bodyPr wrap="square" rtlCol="0">
            <a:spAutoFit/>
          </a:bodyPr>
          <a:lstStyle/>
          <a:p>
            <a:endParaRPr lang="en-US" sz="1000" dirty="0" smtClean="0">
              <a:solidFill>
                <a:prstClr val="black"/>
              </a:solidFill>
            </a:endParaRPr>
          </a:p>
          <a:p>
            <a:endParaRPr lang="en-US" sz="1000" dirty="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795811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129335827"/>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Uninsurance </a:t>
            </a:r>
            <a:r>
              <a:rPr lang="en-US" sz="2600" dirty="0"/>
              <a:t>Rate </a:t>
            </a:r>
            <a:r>
              <a:rPr lang="en-US" sz="2600" dirty="0" smtClean="0"/>
              <a:t>in Massachusetts in 2008-2011, 2014 and 2015</a:t>
            </a:r>
            <a:r>
              <a:rPr lang="en-US" sz="2600" dirty="0"/>
              <a:t/>
            </a:r>
            <a:br>
              <a:rPr lang="en-US" sz="2600" dirty="0"/>
            </a:br>
            <a:endParaRPr lang="en-US" sz="2600" dirty="0"/>
          </a:p>
        </p:txBody>
      </p:sp>
      <p:sp>
        <p:nvSpPr>
          <p:cNvPr id="6" name="Slide Number Placeholder 5"/>
          <p:cNvSpPr>
            <a:spLocks noGrp="1"/>
          </p:cNvSpPr>
          <p:nvPr>
            <p:ph type="sldNum" sz="quarter" idx="11"/>
          </p:nvPr>
        </p:nvSpPr>
        <p:spPr/>
        <p:txBody>
          <a:bodyPr/>
          <a:lstStyle/>
          <a:p>
            <a:fld id="{6A4B19A9-79AC-44A8-B774-53CFB0574B6A}" type="slidenum">
              <a:rPr lang="en-US" altLang="en-US" smtClean="0"/>
              <a:pPr/>
              <a:t>5</a:t>
            </a:fld>
            <a:endParaRPr lang="en-US" altLang="en-US" dirty="0"/>
          </a:p>
        </p:txBody>
      </p:sp>
      <p:sp>
        <p:nvSpPr>
          <p:cNvPr id="7" name="TextBox 6"/>
          <p:cNvSpPr txBox="1"/>
          <p:nvPr/>
        </p:nvSpPr>
        <p:spPr>
          <a:xfrm>
            <a:off x="926757" y="5461686"/>
            <a:ext cx="7561606" cy="553998"/>
          </a:xfrm>
          <a:prstGeom prst="rect">
            <a:avLst/>
          </a:prstGeom>
          <a:noFill/>
        </p:spPr>
        <p:txBody>
          <a:bodyPr wrap="square" rtlCol="0">
            <a:spAutoFit/>
          </a:bodyPr>
          <a:lstStyle/>
          <a:p>
            <a:r>
              <a:rPr lang="en-US" sz="1000" dirty="0" smtClean="0"/>
              <a:t>Note: Due to a change in survey design for the MHIS in 2014, estimates for 2014 and 2015 are not directly comparable to estimates for 2008-2011.</a:t>
            </a:r>
          </a:p>
          <a:p>
            <a:r>
              <a:rPr lang="en-US" sz="1000" dirty="0" smtClean="0"/>
              <a:t>Source:  2008-2011, 2014 , 2015 Massachusetts Health Insurance Survey</a:t>
            </a:r>
            <a:endParaRPr lang="en-US" sz="1000" dirty="0"/>
          </a:p>
        </p:txBody>
      </p:sp>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26750424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219887289"/>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Reported Unmet Need for Health Care Overall and for Physician Care Because of Costs in Massachusetts in </a:t>
            </a:r>
            <a:r>
              <a:rPr lang="en-US" sz="2600" dirty="0" smtClean="0"/>
              <a:t>2015, </a:t>
            </a:r>
            <a:r>
              <a:rPr lang="en-US" sz="2600" dirty="0"/>
              <a:t>b</a:t>
            </a:r>
            <a:r>
              <a:rPr lang="en-US" sz="2600" dirty="0" smtClean="0"/>
              <a:t>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50</a:t>
            </a:fld>
            <a:endParaRPr lang="en-US" altLang="en-US" dirty="0"/>
          </a:p>
        </p:txBody>
      </p:sp>
      <p:sp>
        <p:nvSpPr>
          <p:cNvPr id="7" name="TextBox 6"/>
          <p:cNvSpPr txBox="1"/>
          <p:nvPr/>
        </p:nvSpPr>
        <p:spPr>
          <a:xfrm>
            <a:off x="803188" y="5340350"/>
            <a:ext cx="7534362" cy="553998"/>
          </a:xfrm>
          <a:prstGeom prst="rect">
            <a:avLst/>
          </a:prstGeom>
          <a:noFill/>
        </p:spPr>
        <p:txBody>
          <a:bodyPr wrap="square" rtlCol="0">
            <a:spAutoFit/>
          </a:bodyPr>
          <a:lstStyle/>
          <a:p>
            <a:r>
              <a:rPr lang="en-US" sz="1000" dirty="0" smtClean="0">
                <a:solidFill>
                  <a:prstClr val="black"/>
                </a:solidFill>
              </a:rPr>
              <a:t>Note: </a:t>
            </a:r>
            <a:r>
              <a:rPr lang="en-US" sz="1000" dirty="0">
                <a:solidFill>
                  <a:prstClr val="black"/>
                </a:solidFill>
              </a:rPr>
              <a:t>Any unmet need for care is defined as reporting one or more of the following unmet needs for care due to cost: doctor care, specialist care, mental health care, dental care or prescription </a:t>
            </a:r>
            <a:r>
              <a:rPr lang="en-US" sz="1000" dirty="0" smtClean="0">
                <a:solidFill>
                  <a:prstClr val="black"/>
                </a:solidFill>
              </a:rPr>
              <a:t>drugs. </a:t>
            </a:r>
          </a:p>
          <a:p>
            <a:r>
              <a:rPr lang="en-US" sz="1000" dirty="0" smtClean="0">
                <a:solidFill>
                  <a:prstClr val="black"/>
                </a:solidFill>
              </a:rPr>
              <a:t>Source:  2015 Massachusetts Health Insurance Survey</a:t>
            </a:r>
            <a:endParaRPr lang="en-US" sz="1000" dirty="0">
              <a:solidFill>
                <a:prstClr val="black"/>
              </a:solidFill>
            </a:endParaRPr>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a:t>Reported Unmet Need for Mental Health Care, Dental Care and Prescription Drugs Because of Costs </a:t>
            </a:r>
            <a:r>
              <a:rPr lang="en-US" sz="2600" dirty="0" smtClean="0"/>
              <a:t>in Massachusetts in 2015, by Age Group</a:t>
            </a:r>
            <a:endParaRPr lang="en-US" sz="2600" dirty="0"/>
          </a:p>
        </p:txBody>
      </p:sp>
      <p:sp>
        <p:nvSpPr>
          <p:cNvPr id="5" name="Footer Placeholder 4"/>
          <p:cNvSpPr>
            <a:spLocks noGrp="1"/>
          </p:cNvSpPr>
          <p:nvPr>
            <p:ph type="ftr" sz="quarter" idx="11"/>
          </p:nvPr>
        </p:nvSpPr>
        <p:spPr/>
        <p:txBody>
          <a:bodyPr/>
          <a:lstStyle/>
          <a:p>
            <a:pPr algn="l">
              <a:defRPr/>
            </a:pPr>
            <a:r>
              <a:rPr lang="en-US" dirty="0" smtClean="0"/>
              <a:t>MASSACHUSETTS HEALTH INSURANCE SURVEY</a:t>
            </a:r>
            <a:endParaRPr lang="en-US"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51</a:t>
            </a:fld>
            <a:endParaRPr lang="en-US" altLang="en-US" dirty="0"/>
          </a:p>
        </p:txBody>
      </p:sp>
      <p:graphicFrame>
        <p:nvGraphicFramePr>
          <p:cNvPr id="8" name="Content Placeholder 4"/>
          <p:cNvGraphicFramePr>
            <a:graphicFrameLocks noGrp="1"/>
          </p:cNvGraphicFramePr>
          <p:nvPr>
            <p:ph idx="1"/>
            <p:extLst>
              <p:ext uri="{D42A27DB-BD31-4B8C-83A1-F6EECF244321}">
                <p14:modId xmlns:p14="http://schemas.microsoft.com/office/powerpoint/2010/main" val="18207248"/>
              </p:ext>
            </p:extLst>
          </p:nvPr>
        </p:nvGraphicFramePr>
        <p:xfrm>
          <a:off x="449263" y="1886267"/>
          <a:ext cx="8039100" cy="373108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803188" y="5340350"/>
            <a:ext cx="7534362" cy="553998"/>
          </a:xfrm>
          <a:prstGeom prst="rect">
            <a:avLst/>
          </a:prstGeom>
          <a:noFill/>
        </p:spPr>
        <p:txBody>
          <a:bodyPr wrap="square" rtlCol="0">
            <a:spAutoFit/>
          </a:bodyPr>
          <a:lstStyle/>
          <a:p>
            <a:endParaRPr lang="en-US" sz="1000" dirty="0" smtClean="0">
              <a:solidFill>
                <a:prstClr val="black"/>
              </a:solidFill>
            </a:endParaRPr>
          </a:p>
          <a:p>
            <a:endParaRPr lang="en-US" sz="1000" dirty="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spTree>
    <p:extLst>
      <p:ext uri="{BB962C8B-B14F-4D97-AF65-F5344CB8AC3E}">
        <p14:creationId xmlns:p14="http://schemas.microsoft.com/office/powerpoint/2010/main" val="31892478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413343992"/>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Reported Unmet Need for Health Care Overall and for Physician Care Because of Costs in Massachusetts in </a:t>
            </a:r>
            <a:r>
              <a:rPr lang="en-US" sz="2600" dirty="0" smtClean="0"/>
              <a:t>2015, </a:t>
            </a:r>
            <a:r>
              <a:rPr lang="en-US" sz="2600" dirty="0"/>
              <a:t>b</a:t>
            </a:r>
            <a:r>
              <a:rPr lang="en-US" sz="2600" dirty="0" smtClean="0"/>
              <a:t>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52</a:t>
            </a:fld>
            <a:endParaRPr lang="en-US" altLang="en-US" dirty="0"/>
          </a:p>
        </p:txBody>
      </p:sp>
      <p:sp>
        <p:nvSpPr>
          <p:cNvPr id="7" name="TextBox 6"/>
          <p:cNvSpPr txBox="1"/>
          <p:nvPr/>
        </p:nvSpPr>
        <p:spPr>
          <a:xfrm>
            <a:off x="803188" y="5340350"/>
            <a:ext cx="7534362" cy="553998"/>
          </a:xfrm>
          <a:prstGeom prst="rect">
            <a:avLst/>
          </a:prstGeom>
          <a:noFill/>
        </p:spPr>
        <p:txBody>
          <a:bodyPr wrap="square" rtlCol="0">
            <a:spAutoFit/>
          </a:bodyPr>
          <a:lstStyle/>
          <a:p>
            <a:r>
              <a:rPr lang="en-US" sz="1000" dirty="0" smtClean="0">
                <a:solidFill>
                  <a:prstClr val="black"/>
                </a:solidFill>
              </a:rPr>
              <a:t>Note: </a:t>
            </a:r>
            <a:r>
              <a:rPr lang="en-US" sz="1000" dirty="0">
                <a:solidFill>
                  <a:prstClr val="black"/>
                </a:solidFill>
              </a:rPr>
              <a:t>Any unmet need for care is defined as reporting one or more of the following unmet needs for care due to cost: doctor care, specialist care, mental health care, dental care or prescription drugs</a:t>
            </a:r>
            <a:r>
              <a:rPr lang="en-US" sz="1000" dirty="0" smtClean="0"/>
              <a:t>.</a:t>
            </a:r>
            <a:endParaRPr lang="en-US" sz="1000" dirty="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a:t>Reported Unmet Need for Mental Health Care, Dental Care and Prescription Drugs Because of Costs in Massachusetts in 2015, </a:t>
            </a:r>
            <a:r>
              <a:rPr lang="en-US" sz="2600" dirty="0" smtClean="0"/>
              <a:t>by Gender</a:t>
            </a:r>
            <a:endParaRPr lang="en-US" sz="2600" dirty="0"/>
          </a:p>
        </p:txBody>
      </p:sp>
      <p:sp>
        <p:nvSpPr>
          <p:cNvPr id="5" name="Footer Placeholder 4"/>
          <p:cNvSpPr>
            <a:spLocks noGrp="1"/>
          </p:cNvSpPr>
          <p:nvPr>
            <p:ph type="ftr" sz="quarter" idx="11"/>
          </p:nvPr>
        </p:nvSpPr>
        <p:spPr/>
        <p:txBody>
          <a:bodyPr/>
          <a:lstStyle/>
          <a:p>
            <a:pPr algn="l">
              <a:defRPr/>
            </a:pPr>
            <a:r>
              <a:rPr lang="en-US" smtClean="0"/>
              <a:t>MASSACHUSETTS HEALTH INSURANCE SURVEY</a:t>
            </a:r>
            <a:endParaRPr lang="en-US"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53</a:t>
            </a:fld>
            <a:endParaRPr lang="en-US" altLang="en-US" dirty="0"/>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308339431"/>
              </p:ext>
            </p:extLst>
          </p:nvPr>
        </p:nvGraphicFramePr>
        <p:xfrm>
          <a:off x="449263" y="1880700"/>
          <a:ext cx="8039100" cy="3579812"/>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803188" y="5340350"/>
            <a:ext cx="7534362" cy="553998"/>
          </a:xfrm>
          <a:prstGeom prst="rect">
            <a:avLst/>
          </a:prstGeom>
          <a:noFill/>
        </p:spPr>
        <p:txBody>
          <a:bodyPr wrap="square" rtlCol="0">
            <a:spAutoFit/>
          </a:bodyPr>
          <a:lstStyle/>
          <a:p>
            <a:endParaRPr lang="en-US" sz="1000" dirty="0" smtClean="0">
              <a:solidFill>
                <a:prstClr val="black"/>
              </a:solidFill>
            </a:endParaRPr>
          </a:p>
          <a:p>
            <a:endParaRPr lang="en-US" sz="1000" dirty="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spTree>
    <p:extLst>
      <p:ext uri="{BB962C8B-B14F-4D97-AF65-F5344CB8AC3E}">
        <p14:creationId xmlns:p14="http://schemas.microsoft.com/office/powerpoint/2010/main" val="15061296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241759650"/>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397558" cy="641350"/>
          </a:xfrm>
        </p:spPr>
        <p:txBody>
          <a:bodyPr/>
          <a:lstStyle/>
          <a:p>
            <a:r>
              <a:rPr lang="en-US" sz="2600" dirty="0"/>
              <a:t>Reported Unmet Need for Health Care Overall and for Physician Care Because of Costs in Massachusetts in </a:t>
            </a:r>
            <a:r>
              <a:rPr lang="en-US" sz="2600" dirty="0" smtClean="0"/>
              <a:t>2015, </a:t>
            </a:r>
            <a:r>
              <a:rPr lang="en-US" sz="2600" dirty="0"/>
              <a:t>b</a:t>
            </a:r>
            <a:r>
              <a:rPr lang="en-US" sz="2600" dirty="0" smtClean="0"/>
              <a:t>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54</a:t>
            </a:fld>
            <a:endParaRPr lang="en-US" altLang="en-US" dirty="0"/>
          </a:p>
        </p:txBody>
      </p:sp>
      <p:sp>
        <p:nvSpPr>
          <p:cNvPr id="7" name="TextBox 6"/>
          <p:cNvSpPr txBox="1"/>
          <p:nvPr/>
        </p:nvSpPr>
        <p:spPr>
          <a:xfrm>
            <a:off x="803188" y="5340350"/>
            <a:ext cx="7534362" cy="553998"/>
          </a:xfrm>
          <a:prstGeom prst="rect">
            <a:avLst/>
          </a:prstGeom>
          <a:noFill/>
        </p:spPr>
        <p:txBody>
          <a:bodyPr wrap="square" rtlCol="0">
            <a:spAutoFit/>
          </a:bodyPr>
          <a:lstStyle/>
          <a:p>
            <a:r>
              <a:rPr lang="en-US" sz="1000" dirty="0" smtClean="0">
                <a:solidFill>
                  <a:prstClr val="black"/>
                </a:solidFill>
              </a:rPr>
              <a:t>Note: </a:t>
            </a:r>
            <a:r>
              <a:rPr lang="en-US" sz="1000" dirty="0">
                <a:solidFill>
                  <a:prstClr val="black"/>
                </a:solidFill>
              </a:rPr>
              <a:t>Any unmet need for care is defined as reporting one or more of the following unmet needs for care due to cost: doctor care, specialist care, mental health care, dental care or prescription </a:t>
            </a:r>
            <a:r>
              <a:rPr lang="en-US" sz="1000" dirty="0" smtClean="0">
                <a:solidFill>
                  <a:prstClr val="black"/>
                </a:solidFill>
              </a:rPr>
              <a:t>drugs. </a:t>
            </a:r>
          </a:p>
          <a:p>
            <a:r>
              <a:rPr lang="en-US" sz="1000" dirty="0" smtClean="0">
                <a:solidFill>
                  <a:prstClr val="black"/>
                </a:solidFill>
              </a:rPr>
              <a:t>Source:  2015 Massachusetts Health Insurance Survey </a:t>
            </a:r>
            <a:endParaRPr lang="en-US" sz="1000" dirty="0">
              <a:solidFill>
                <a:prstClr val="black"/>
              </a:solidFill>
            </a:endParaRPr>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a:t>Reported Unmet Need for Mental Health Care, Dental Care and Prescription Drugs Because of Costs in Massachusetts in 2015, </a:t>
            </a:r>
            <a:r>
              <a:rPr lang="en-US" sz="2600" dirty="0" smtClean="0"/>
              <a:t>by Race and Ethnicity</a:t>
            </a:r>
            <a:endParaRPr lang="en-US" sz="2600" dirty="0"/>
          </a:p>
        </p:txBody>
      </p:sp>
      <p:sp>
        <p:nvSpPr>
          <p:cNvPr id="5" name="Footer Placeholder 4"/>
          <p:cNvSpPr>
            <a:spLocks noGrp="1"/>
          </p:cNvSpPr>
          <p:nvPr>
            <p:ph type="ftr" sz="quarter" idx="11"/>
          </p:nvPr>
        </p:nvSpPr>
        <p:spPr/>
        <p:txBody>
          <a:bodyPr/>
          <a:lstStyle/>
          <a:p>
            <a:pPr algn="l">
              <a:defRPr/>
            </a:pPr>
            <a:r>
              <a:rPr lang="en-US" smtClean="0"/>
              <a:t>MASSACHUSETTS HEALTH INSURANCE SURVEY</a:t>
            </a:r>
            <a:endParaRPr lang="en-US"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55</a:t>
            </a:fld>
            <a:endParaRPr lang="en-US" altLang="en-US" dirty="0"/>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3408441623"/>
              </p:ext>
            </p:extLst>
          </p:nvPr>
        </p:nvGraphicFramePr>
        <p:xfrm>
          <a:off x="449263" y="1909128"/>
          <a:ext cx="8039100" cy="3579812"/>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844062" y="5340350"/>
            <a:ext cx="7493487" cy="553998"/>
          </a:xfrm>
          <a:prstGeom prst="rect">
            <a:avLst/>
          </a:prstGeom>
          <a:noFill/>
        </p:spPr>
        <p:txBody>
          <a:bodyPr wrap="square" rtlCol="0">
            <a:spAutoFit/>
          </a:bodyPr>
          <a:lstStyle/>
          <a:p>
            <a:endParaRPr lang="en-US" sz="1000" dirty="0" smtClean="0">
              <a:solidFill>
                <a:prstClr val="black"/>
              </a:solidFill>
            </a:endParaRPr>
          </a:p>
          <a:p>
            <a:endParaRPr lang="en-US" sz="1000" dirty="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spTree>
    <p:extLst>
      <p:ext uri="{BB962C8B-B14F-4D97-AF65-F5344CB8AC3E}">
        <p14:creationId xmlns:p14="http://schemas.microsoft.com/office/powerpoint/2010/main" val="41438655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489537571"/>
              </p:ext>
            </p:extLst>
          </p:nvPr>
        </p:nvGraphicFramePr>
        <p:xfrm>
          <a:off x="529273" y="1691640"/>
          <a:ext cx="8039100" cy="379476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Reported Unmet Need for Health Care Overall and for Physician Care Because of Costs</a:t>
            </a:r>
            <a:r>
              <a:rPr lang="en-US" sz="2600" dirty="0" smtClean="0"/>
              <a:t> </a:t>
            </a:r>
            <a:r>
              <a:rPr lang="en-US" sz="2600" dirty="0"/>
              <a:t>in Massachusetts in </a:t>
            </a:r>
            <a:r>
              <a:rPr lang="en-US" sz="2600" dirty="0" smtClean="0"/>
              <a:t>2015,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56</a:t>
            </a:fld>
            <a:endParaRPr lang="en-US" altLang="en-US" dirty="0"/>
          </a:p>
        </p:txBody>
      </p:sp>
      <p:sp>
        <p:nvSpPr>
          <p:cNvPr id="7" name="TextBox 6"/>
          <p:cNvSpPr txBox="1"/>
          <p:nvPr/>
        </p:nvSpPr>
        <p:spPr>
          <a:xfrm>
            <a:off x="803188" y="5340350"/>
            <a:ext cx="7534362" cy="707886"/>
          </a:xfrm>
          <a:prstGeom prst="rect">
            <a:avLst/>
          </a:prstGeom>
          <a:noFill/>
        </p:spPr>
        <p:txBody>
          <a:bodyPr wrap="square" rtlCol="0">
            <a:spAutoFit/>
          </a:bodyPr>
          <a:lstStyle/>
          <a:p>
            <a:endParaRPr lang="en-US" sz="1000" dirty="0" smtClean="0">
              <a:solidFill>
                <a:prstClr val="black"/>
              </a:solidFill>
            </a:endParaRPr>
          </a:p>
          <a:p>
            <a:r>
              <a:rPr lang="en-US" sz="1000" dirty="0" smtClean="0">
                <a:solidFill>
                  <a:prstClr val="black"/>
                </a:solidFill>
              </a:rPr>
              <a:t>Note: </a:t>
            </a:r>
            <a:r>
              <a:rPr lang="en-US" sz="1000" dirty="0">
                <a:solidFill>
                  <a:prstClr val="black"/>
                </a:solidFill>
              </a:rPr>
              <a:t>: Any unmet need for care is defined as reporting one or more of the following unmet needs for care due to cost: doctor care, specialist care, mental health care, dental care or prescription drugs. </a:t>
            </a:r>
          </a:p>
          <a:p>
            <a:r>
              <a:rPr lang="en-US" sz="1000" dirty="0" smtClean="0">
                <a:solidFill>
                  <a:prstClr val="black"/>
                </a:solidFill>
              </a:rPr>
              <a:t>Source:  2015 Massachusetts Health Insurance Survey</a:t>
            </a:r>
            <a:endParaRPr lang="en-US" sz="1000" dirty="0">
              <a:solidFill>
                <a:prstClr val="black"/>
              </a:solidFill>
            </a:endParaRPr>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a:t>Reported Unmet Need for Mental Health Care, Dental Care and Prescription Drugs Because of Costs in Massachusetts in 2015, </a:t>
            </a:r>
            <a:r>
              <a:rPr lang="en-US" sz="2600" dirty="0" smtClean="0"/>
              <a:t>by Family Income</a:t>
            </a:r>
            <a:endParaRPr lang="en-US" sz="2600" dirty="0"/>
          </a:p>
        </p:txBody>
      </p:sp>
      <p:sp>
        <p:nvSpPr>
          <p:cNvPr id="5" name="Footer Placeholder 4"/>
          <p:cNvSpPr>
            <a:spLocks noGrp="1"/>
          </p:cNvSpPr>
          <p:nvPr>
            <p:ph type="ftr" sz="quarter" idx="11"/>
          </p:nvPr>
        </p:nvSpPr>
        <p:spPr/>
        <p:txBody>
          <a:bodyPr/>
          <a:lstStyle/>
          <a:p>
            <a:pPr algn="l">
              <a:defRPr/>
            </a:pPr>
            <a:r>
              <a:rPr lang="en-US" smtClean="0"/>
              <a:t>MASSACHUSETTS HEALTH INSURANCE SURVEY</a:t>
            </a:r>
            <a:endParaRPr lang="en-US"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57</a:t>
            </a:fld>
            <a:endParaRPr lang="en-US" altLang="en-US" dirty="0"/>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1694502157"/>
              </p:ext>
            </p:extLst>
          </p:nvPr>
        </p:nvGraphicFramePr>
        <p:xfrm>
          <a:off x="529273" y="1817370"/>
          <a:ext cx="8039100" cy="379476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803188" y="5335131"/>
            <a:ext cx="7534362" cy="707886"/>
          </a:xfrm>
          <a:prstGeom prst="rect">
            <a:avLst/>
          </a:prstGeom>
          <a:noFill/>
        </p:spPr>
        <p:txBody>
          <a:bodyPr wrap="square" rtlCol="0">
            <a:spAutoFit/>
          </a:bodyPr>
          <a:lstStyle/>
          <a:p>
            <a:endParaRPr lang="en-US" sz="1000" dirty="0" smtClean="0">
              <a:solidFill>
                <a:prstClr val="black"/>
              </a:solidFill>
            </a:endParaRPr>
          </a:p>
          <a:p>
            <a:r>
              <a:rPr lang="en-US" sz="1000" dirty="0" smtClean="0">
                <a:solidFill>
                  <a:prstClr val="black"/>
                </a:solidFill>
              </a:rPr>
              <a:t>Note: </a:t>
            </a:r>
            <a:r>
              <a:rPr lang="en-US" sz="1000" dirty="0">
                <a:solidFill>
                  <a:prstClr val="black"/>
                </a:solidFill>
              </a:rPr>
              <a:t>Any unmet need for care is defined as reporting one or more of the following unmet needs for care due to cost: doctor care, specialist care, mental health care, dental care or prescription </a:t>
            </a:r>
            <a:r>
              <a:rPr lang="en-US" sz="1000" dirty="0" smtClean="0">
                <a:solidFill>
                  <a:prstClr val="black"/>
                </a:solidFill>
              </a:rPr>
              <a:t>drugs. </a:t>
            </a:r>
          </a:p>
          <a:p>
            <a:r>
              <a:rPr lang="en-US" sz="1000" dirty="0" smtClean="0">
                <a:solidFill>
                  <a:prstClr val="black"/>
                </a:solidFill>
              </a:rPr>
              <a:t>Source:  2015 Massachusetts Health Insurance Survey</a:t>
            </a:r>
            <a:endParaRPr lang="en-US" sz="1000" dirty="0">
              <a:solidFill>
                <a:prstClr val="black"/>
              </a:solidFill>
            </a:endParaRPr>
          </a:p>
        </p:txBody>
      </p:sp>
    </p:spTree>
    <p:extLst>
      <p:ext uri="{BB962C8B-B14F-4D97-AF65-F5344CB8AC3E}">
        <p14:creationId xmlns:p14="http://schemas.microsoft.com/office/powerpoint/2010/main" val="6582897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2" y="530860"/>
            <a:ext cx="8374699" cy="641350"/>
          </a:xfrm>
        </p:spPr>
        <p:txBody>
          <a:bodyPr/>
          <a:lstStyle/>
          <a:p>
            <a:r>
              <a:rPr lang="en-US" sz="2600" dirty="0" smtClean="0"/>
              <a:t>Reported Unmet Need for Health Care Overall and Physician Care Because of Costs in Massachusetts in 2015, </a:t>
            </a:r>
            <a:r>
              <a:rPr lang="en-US" sz="2600" dirty="0"/>
              <a:t>b</a:t>
            </a:r>
            <a:r>
              <a:rPr lang="en-US" sz="2600" dirty="0" smtClean="0"/>
              <a:t>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58</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89309450"/>
              </p:ext>
            </p:extLst>
          </p:nvPr>
        </p:nvGraphicFramePr>
        <p:xfrm>
          <a:off x="685800" y="1695355"/>
          <a:ext cx="7795259" cy="3672840"/>
        </p:xfrm>
        <a:graphic>
          <a:graphicData uri="http://schemas.openxmlformats.org/drawingml/2006/table">
            <a:tbl>
              <a:tblPr firstRow="1" bandRow="1">
                <a:tableStyleId>{5C22544A-7EE6-4342-B048-85BDC9FD1C3A}</a:tableStyleId>
              </a:tblPr>
              <a:tblGrid>
                <a:gridCol w="1991182"/>
                <a:gridCol w="1883052"/>
                <a:gridCol w="1925124"/>
                <a:gridCol w="1995901"/>
              </a:tblGrid>
              <a:tr h="1059275">
                <a:tc>
                  <a:txBody>
                    <a:bodyPr/>
                    <a:lstStyle/>
                    <a:p>
                      <a:endParaRPr lang="en-US" sz="1500" dirty="0"/>
                    </a:p>
                  </a:txBody>
                  <a:tcPr/>
                </a:tc>
                <a:tc>
                  <a:txBody>
                    <a:bodyPr/>
                    <a:lstStyle/>
                    <a:p>
                      <a:pPr algn="ctr"/>
                      <a:r>
                        <a:rPr lang="en-US" sz="1500" dirty="0" smtClean="0"/>
                        <a:t>Any unmet need for health care over the past 12 months because of cost of care (%)</a:t>
                      </a:r>
                      <a:endParaRPr lang="en-US" sz="1500" dirty="0"/>
                    </a:p>
                  </a:txBody>
                  <a:tcPr/>
                </a:tc>
                <a:tc>
                  <a:txBody>
                    <a:bodyPr/>
                    <a:lstStyle/>
                    <a:p>
                      <a:pPr algn="ctr"/>
                      <a:r>
                        <a:rPr lang="en-US" sz="1500" dirty="0" smtClean="0"/>
                        <a:t>Any unmet need for doctor care over</a:t>
                      </a:r>
                      <a:r>
                        <a:rPr lang="en-US" sz="1500" baseline="0" dirty="0" smtClean="0"/>
                        <a:t> </a:t>
                      </a:r>
                      <a:r>
                        <a:rPr lang="en-US" sz="1500" dirty="0" smtClean="0"/>
                        <a:t>the past 12 months because of cost</a:t>
                      </a:r>
                      <a:r>
                        <a:rPr lang="en-US" sz="1500" baseline="0" dirty="0" smtClean="0"/>
                        <a:t> of care</a:t>
                      </a:r>
                      <a:r>
                        <a:rPr lang="en-US" sz="1500" dirty="0" smtClean="0"/>
                        <a:t> (%)</a:t>
                      </a:r>
                      <a:endParaRPr lang="en-US" sz="15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Any unmet need for specialist care over</a:t>
                      </a:r>
                      <a:r>
                        <a:rPr lang="en-US" sz="1500" baseline="0" dirty="0" smtClean="0"/>
                        <a:t> </a:t>
                      </a:r>
                      <a:r>
                        <a:rPr lang="en-US" sz="1500" dirty="0" smtClean="0"/>
                        <a:t>the past 12 months because of cost</a:t>
                      </a:r>
                      <a:r>
                        <a:rPr lang="en-US" sz="1500" baseline="0" dirty="0" smtClean="0"/>
                        <a:t> of care</a:t>
                      </a:r>
                      <a:r>
                        <a:rPr lang="en-US" sz="1500" dirty="0" smtClean="0"/>
                        <a:t> (%)</a:t>
                      </a:r>
                    </a:p>
                  </a:txBody>
                  <a:tcPr/>
                </a:tc>
              </a:tr>
              <a:tr h="281924">
                <a:tc>
                  <a:txBody>
                    <a:bodyPr/>
                    <a:lstStyle/>
                    <a:p>
                      <a:r>
                        <a:rPr lang="en-US" sz="1400" dirty="0" smtClean="0">
                          <a:latin typeface="+mn-lt"/>
                        </a:rPr>
                        <a:t>Western MA</a:t>
                      </a:r>
                    </a:p>
                  </a:txBody>
                  <a:tcPr anchor="ctr"/>
                </a:tc>
                <a:tc>
                  <a:txBody>
                    <a:bodyPr/>
                    <a:lstStyle/>
                    <a:p>
                      <a:pPr algn="ctr" fontAlgn="b"/>
                      <a:r>
                        <a:rPr lang="en-US" sz="1400" b="0" i="0" u="none" strike="noStrike" dirty="0" smtClean="0">
                          <a:solidFill>
                            <a:srgbClr val="000000"/>
                          </a:solidFill>
                          <a:effectLst/>
                          <a:latin typeface="+mn-lt"/>
                        </a:rPr>
                        <a:t>25.0</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11.0</a:t>
                      </a:r>
                      <a:endParaRPr lang="en-US" sz="1400" b="0" i="0" u="none" strike="noStrike" dirty="0">
                        <a:solidFill>
                          <a:srgbClr val="000000"/>
                        </a:solidFill>
                        <a:effectLst/>
                        <a:latin typeface="+mn-lt"/>
                      </a:endParaRPr>
                    </a:p>
                  </a:txBody>
                  <a:tcPr marL="9525" marR="9525" marT="9525" marB="0" anchor="ctr"/>
                </a:tc>
              </a:tr>
              <a:tr h="281924">
                <a:tc>
                  <a:txBody>
                    <a:bodyPr/>
                    <a:lstStyle/>
                    <a:p>
                      <a:r>
                        <a:rPr lang="en-US" sz="1400" dirty="0" smtClean="0">
                          <a:latin typeface="+mn-lt"/>
                        </a:rPr>
                        <a:t>Central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18.8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7.9</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6.4</a:t>
                      </a:r>
                      <a:endParaRPr lang="en-US" sz="1400" b="0" i="0" u="none" strike="noStrike" dirty="0">
                        <a:solidFill>
                          <a:srgbClr val="000000"/>
                        </a:solidFill>
                        <a:effectLst/>
                        <a:latin typeface="+mn-lt"/>
                      </a:endParaRPr>
                    </a:p>
                  </a:txBody>
                  <a:tcPr marL="9525" marR="9525" marT="9525" marB="0" anchor="ctr"/>
                </a:tc>
              </a:tr>
              <a:tr h="281924">
                <a:tc>
                  <a:txBody>
                    <a:bodyPr/>
                    <a:lstStyle/>
                    <a:p>
                      <a:r>
                        <a:rPr lang="en-US" sz="1400" dirty="0" smtClean="0">
                          <a:latin typeface="+mn-lt"/>
                        </a:rPr>
                        <a:t>Northeast</a:t>
                      </a:r>
                      <a:r>
                        <a:rPr lang="en-US" sz="1400" baseline="0" dirty="0" smtClean="0">
                          <a:latin typeface="+mn-lt"/>
                        </a:rPr>
                        <a:t>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14.5</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6.8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6.8</a:t>
                      </a:r>
                      <a:endParaRPr lang="en-US" sz="1400" b="0" i="0" u="none" strike="noStrike" dirty="0">
                        <a:solidFill>
                          <a:srgbClr val="000000"/>
                        </a:solidFill>
                        <a:effectLst/>
                        <a:latin typeface="+mn-lt"/>
                      </a:endParaRPr>
                    </a:p>
                  </a:txBody>
                  <a:tcPr marL="9525" marR="9525" marT="9525" marB="0" anchor="ctr"/>
                </a:tc>
              </a:tr>
              <a:tr h="281924">
                <a:tc>
                  <a:txBody>
                    <a:bodyPr/>
                    <a:lstStyle/>
                    <a:p>
                      <a:r>
                        <a:rPr lang="en-US" sz="1400" dirty="0" smtClean="0">
                          <a:latin typeface="+mn-lt"/>
                        </a:rPr>
                        <a:t>Metro West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10.7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3.7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4.6</a:t>
                      </a:r>
                      <a:endParaRPr lang="en-US" sz="1400" b="0" i="0" u="none" strike="noStrike" dirty="0">
                        <a:solidFill>
                          <a:srgbClr val="000000"/>
                        </a:solidFill>
                        <a:effectLst/>
                        <a:latin typeface="+mn-lt"/>
                      </a:endParaRPr>
                    </a:p>
                  </a:txBody>
                  <a:tcPr marL="9525" marR="9525" marT="9525" marB="0" anchor="ctr"/>
                </a:tc>
              </a:tr>
              <a:tr h="281924">
                <a:tc>
                  <a:txBody>
                    <a:bodyPr/>
                    <a:lstStyle/>
                    <a:p>
                      <a:r>
                        <a:rPr lang="en-US" sz="1400" dirty="0" smtClean="0">
                          <a:latin typeface="+mn-lt"/>
                        </a:rPr>
                        <a:t>Metro Boston</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15.4</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8.4</a:t>
                      </a:r>
                      <a:endParaRPr lang="en-US" sz="1400" b="0" i="0" u="none" strike="noStrike" dirty="0">
                        <a:solidFill>
                          <a:srgbClr val="000000"/>
                        </a:solidFill>
                        <a:effectLst/>
                        <a:latin typeface="+mn-lt"/>
                      </a:endParaRPr>
                    </a:p>
                  </a:txBody>
                  <a:tcPr marL="9525" marR="9525" marT="9525" marB="0" anchor="ctr"/>
                </a:tc>
              </a:tr>
              <a:tr h="281924">
                <a:tc>
                  <a:txBody>
                    <a:bodyPr/>
                    <a:lstStyle/>
                    <a:p>
                      <a:r>
                        <a:rPr lang="en-US" sz="1400" dirty="0" smtClean="0">
                          <a:latin typeface="+mn-lt"/>
                        </a:rPr>
                        <a:t>Metro South</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18.4</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8.1</a:t>
                      </a:r>
                      <a:endParaRPr lang="en-US" sz="1400" b="0" i="0" u="none" strike="noStrike" dirty="0">
                        <a:solidFill>
                          <a:srgbClr val="000000"/>
                        </a:solidFill>
                        <a:effectLst/>
                        <a:latin typeface="+mn-lt"/>
                      </a:endParaRPr>
                    </a:p>
                  </a:txBody>
                  <a:tcPr marL="9525" marR="9525" marT="9525" marB="0" anchor="ctr"/>
                </a:tc>
              </a:tr>
              <a:tr h="281924">
                <a:tc>
                  <a:txBody>
                    <a:bodyPr/>
                    <a:lstStyle/>
                    <a:p>
                      <a:r>
                        <a:rPr lang="en-US" sz="1400" dirty="0" smtClean="0">
                          <a:latin typeface="+mn-lt"/>
                        </a:rPr>
                        <a:t>Southcoast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20.6</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7.0</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6.9</a:t>
                      </a:r>
                      <a:endParaRPr lang="en-US" sz="1400" b="0" i="0" u="none" strike="noStrike" dirty="0">
                        <a:solidFill>
                          <a:srgbClr val="000000"/>
                        </a:solidFill>
                        <a:effectLst/>
                        <a:latin typeface="+mn-lt"/>
                      </a:endParaRPr>
                    </a:p>
                  </a:txBody>
                  <a:tcPr marL="9525" marR="9525" marT="9525" marB="0" anchor="ctr"/>
                </a:tc>
              </a:tr>
              <a:tr h="281924">
                <a:tc>
                  <a:txBody>
                    <a:bodyPr/>
                    <a:lstStyle/>
                    <a:p>
                      <a:r>
                        <a:rPr lang="en-US" sz="1400" dirty="0" smtClean="0">
                          <a:latin typeface="+mn-lt"/>
                        </a:rPr>
                        <a:t>Cape and Islands</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15.0</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6.1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8.5</a:t>
                      </a:r>
                      <a:endParaRPr lang="en-US" sz="1400" b="0" i="0" u="none" strike="noStrike" dirty="0">
                        <a:solidFill>
                          <a:srgbClr val="000000"/>
                        </a:solidFill>
                        <a:effectLst/>
                        <a:latin typeface="+mn-lt"/>
                      </a:endParaRPr>
                    </a:p>
                  </a:txBody>
                  <a:tcPr marL="9525" marR="9525" marT="9525" marB="0" anchor="ctr"/>
                </a:tc>
              </a:tr>
            </a:tbl>
          </a:graphicData>
        </a:graphic>
      </p:graphicFrame>
      <p:sp>
        <p:nvSpPr>
          <p:cNvPr id="8" name="TextBox 7"/>
          <p:cNvSpPr txBox="1"/>
          <p:nvPr/>
        </p:nvSpPr>
        <p:spPr>
          <a:xfrm>
            <a:off x="803188" y="5368195"/>
            <a:ext cx="7534362" cy="553998"/>
          </a:xfrm>
          <a:prstGeom prst="rect">
            <a:avLst/>
          </a:prstGeom>
          <a:noFill/>
        </p:spPr>
        <p:txBody>
          <a:bodyPr wrap="square" rtlCol="0">
            <a:spAutoFit/>
          </a:bodyPr>
          <a:lstStyle/>
          <a:p>
            <a:r>
              <a:rPr lang="en-US" sz="1000" dirty="0" smtClean="0">
                <a:solidFill>
                  <a:prstClr val="black"/>
                </a:solidFill>
              </a:rPr>
              <a:t>Note: </a:t>
            </a:r>
            <a:r>
              <a:rPr lang="en-US" sz="1000" dirty="0">
                <a:solidFill>
                  <a:prstClr val="black"/>
                </a:solidFill>
              </a:rPr>
              <a:t>Any unmet need for care is defined as reporting one or more of the following unmet needs for care due to cost: doctor care, specialist care, mental health care, dental care or prescription </a:t>
            </a:r>
            <a:r>
              <a:rPr lang="en-US" sz="1000" dirty="0" smtClean="0">
                <a:solidFill>
                  <a:prstClr val="black"/>
                </a:solidFill>
              </a:rPr>
              <a:t>drugs.</a:t>
            </a:r>
          </a:p>
          <a:p>
            <a:r>
              <a:rPr lang="en-US" sz="1000" dirty="0" smtClean="0">
                <a:solidFill>
                  <a:prstClr val="black"/>
                </a:solidFill>
              </a:rPr>
              <a:t>Source:  2015 Massachusetts Health Insurance Survey</a:t>
            </a:r>
            <a:endParaRPr lang="en-US" sz="1000" dirty="0">
              <a:solidFill>
                <a:prstClr val="black"/>
              </a:solidFill>
            </a:endParaRPr>
          </a:p>
        </p:txBody>
      </p:sp>
      <p:sp>
        <p:nvSpPr>
          <p:cNvPr id="6"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0070" y="485140"/>
            <a:ext cx="7928293" cy="641350"/>
          </a:xfrm>
        </p:spPr>
        <p:txBody>
          <a:bodyPr/>
          <a:lstStyle/>
          <a:p>
            <a:r>
              <a:rPr lang="en-US" sz="2600" dirty="0"/>
              <a:t>Reported Unmet Need for Mental Health Care, Dental Care and Prescription Drugs Because of Costs in Massachusetts in 2015, by </a:t>
            </a:r>
            <a:r>
              <a:rPr lang="en-US" sz="2600" dirty="0" smtClean="0"/>
              <a:t>Region</a:t>
            </a:r>
            <a:endParaRPr lang="en-US" sz="2600" dirty="0"/>
          </a:p>
        </p:txBody>
      </p:sp>
      <p:sp>
        <p:nvSpPr>
          <p:cNvPr id="5" name="Footer Placeholder 4"/>
          <p:cNvSpPr>
            <a:spLocks noGrp="1"/>
          </p:cNvSpPr>
          <p:nvPr>
            <p:ph type="ftr" sz="quarter" idx="11"/>
          </p:nvPr>
        </p:nvSpPr>
        <p:spPr/>
        <p:txBody>
          <a:bodyPr/>
          <a:lstStyle/>
          <a:p>
            <a:pPr algn="l">
              <a:defRPr/>
            </a:pPr>
            <a:r>
              <a:rPr lang="en-US" smtClean="0"/>
              <a:t>MASSACHUSETTS HEALTH INSURANCE SURVEY</a:t>
            </a:r>
            <a:endParaRPr lang="en-US"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59</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45321340"/>
              </p:ext>
            </p:extLst>
          </p:nvPr>
        </p:nvGraphicFramePr>
        <p:xfrm>
          <a:off x="708661" y="1501219"/>
          <a:ext cx="7779703" cy="3703241"/>
        </p:xfrm>
        <a:graphic>
          <a:graphicData uri="http://schemas.openxmlformats.org/drawingml/2006/table">
            <a:tbl>
              <a:tblPr firstRow="1" bandRow="1">
                <a:tableStyleId>{5C22544A-7EE6-4342-B048-85BDC9FD1C3A}</a:tableStyleId>
              </a:tblPr>
              <a:tblGrid>
                <a:gridCol w="1902198"/>
                <a:gridCol w="1906705"/>
                <a:gridCol w="1906705"/>
                <a:gridCol w="2064095"/>
              </a:tblGrid>
              <a:tr h="1264841">
                <a:tc>
                  <a:txBody>
                    <a:bodyPr/>
                    <a:lstStyle/>
                    <a:p>
                      <a:endParaRPr lang="en-US" sz="15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500" dirty="0" smtClean="0"/>
                        <a:t>Any unmet need for mental health care over</a:t>
                      </a:r>
                      <a:r>
                        <a:rPr lang="en-US" sz="1500" baseline="0" dirty="0" smtClean="0"/>
                        <a:t> </a:t>
                      </a:r>
                      <a:r>
                        <a:rPr lang="en-US" sz="1500" dirty="0" smtClean="0"/>
                        <a:t>the past 12 months because of cost of</a:t>
                      </a:r>
                      <a:r>
                        <a:rPr lang="en-US" sz="1500" baseline="0" dirty="0" smtClean="0"/>
                        <a:t> care</a:t>
                      </a:r>
                      <a:r>
                        <a:rPr lang="en-US" sz="1500" dirty="0" smtClean="0"/>
                        <a:t> (%)</a:t>
                      </a:r>
                    </a:p>
                  </a:txBody>
                  <a:tcPr/>
                </a:tc>
                <a:tc>
                  <a:txBody>
                    <a:bodyPr/>
                    <a:lstStyle/>
                    <a:p>
                      <a:pPr algn="ctr"/>
                      <a:r>
                        <a:rPr lang="en-US" sz="1500" dirty="0" smtClean="0"/>
                        <a:t>Any unmet need</a:t>
                      </a:r>
                      <a:r>
                        <a:rPr lang="en-US" sz="1500" baseline="0" dirty="0" smtClean="0"/>
                        <a:t> for dental care over the past 12 months because of cost of care (%)</a:t>
                      </a:r>
                      <a:endParaRPr lang="en-US" sz="1500" dirty="0"/>
                    </a:p>
                  </a:txBody>
                  <a:tcPr/>
                </a:tc>
                <a:tc>
                  <a:txBody>
                    <a:bodyPr/>
                    <a:lstStyle/>
                    <a:p>
                      <a:pPr algn="ctr"/>
                      <a:r>
                        <a:rPr lang="en-US" sz="1500" dirty="0" smtClean="0"/>
                        <a:t>Ever went without prescription drugs over the past 12 months because of costs (%)</a:t>
                      </a:r>
                      <a:endParaRPr lang="en-US" sz="1500" dirty="0"/>
                    </a:p>
                  </a:txBody>
                  <a:tcPr/>
                </a:tc>
              </a:tr>
              <a:tr h="292427">
                <a:tc>
                  <a:txBody>
                    <a:bodyPr/>
                    <a:lstStyle/>
                    <a:p>
                      <a:r>
                        <a:rPr lang="en-US" sz="1400" dirty="0" smtClean="0">
                          <a:latin typeface="+mn-lt"/>
                        </a:rPr>
                        <a:t>Western MA</a:t>
                      </a:r>
                    </a:p>
                  </a:txBody>
                  <a:tcPr anchor="ctr"/>
                </a:tc>
                <a:tc>
                  <a:txBody>
                    <a:bodyPr/>
                    <a:lstStyle/>
                    <a:p>
                      <a:pPr algn="ctr" fontAlgn="b"/>
                      <a:r>
                        <a:rPr lang="en-US" sz="1400" b="0" i="0" u="none" strike="noStrike" dirty="0" smtClean="0">
                          <a:solidFill>
                            <a:srgbClr val="000000"/>
                          </a:solidFill>
                          <a:effectLst/>
                          <a:latin typeface="+mn-lt"/>
                        </a:rPr>
                        <a:t>6.7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24.1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16.6</a:t>
                      </a:r>
                      <a:endParaRPr lang="en-US" sz="1400" b="0" i="0" u="none" strike="noStrike" dirty="0">
                        <a:solidFill>
                          <a:srgbClr val="000000"/>
                        </a:solidFill>
                        <a:effectLst/>
                        <a:latin typeface="+mn-lt"/>
                      </a:endParaRPr>
                    </a:p>
                  </a:txBody>
                  <a:tcPr marL="9525" marR="9525" marT="9525" marB="0" anchor="ctr"/>
                </a:tc>
              </a:tr>
              <a:tr h="292427">
                <a:tc>
                  <a:txBody>
                    <a:bodyPr/>
                    <a:lstStyle/>
                    <a:p>
                      <a:r>
                        <a:rPr lang="en-US" sz="1400" dirty="0" smtClean="0">
                          <a:latin typeface="+mn-lt"/>
                        </a:rPr>
                        <a:t>Central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3.3</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18.3</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12.6</a:t>
                      </a:r>
                      <a:endParaRPr lang="en-US" sz="1400" b="0" i="0" u="none" strike="noStrike" dirty="0">
                        <a:solidFill>
                          <a:srgbClr val="000000"/>
                        </a:solidFill>
                        <a:effectLst/>
                        <a:latin typeface="+mn-lt"/>
                      </a:endParaRPr>
                    </a:p>
                  </a:txBody>
                  <a:tcPr marL="9525" marR="9525" marT="9525" marB="0" anchor="ctr"/>
                </a:tc>
              </a:tr>
              <a:tr h="292427">
                <a:tc>
                  <a:txBody>
                    <a:bodyPr/>
                    <a:lstStyle/>
                    <a:p>
                      <a:r>
                        <a:rPr lang="en-US" sz="1400" dirty="0" smtClean="0">
                          <a:latin typeface="+mn-lt"/>
                        </a:rPr>
                        <a:t>Northeast</a:t>
                      </a:r>
                      <a:r>
                        <a:rPr lang="en-US" sz="1400" baseline="0" dirty="0" smtClean="0">
                          <a:latin typeface="+mn-lt"/>
                        </a:rPr>
                        <a:t>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2.3</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17.5</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7.7</a:t>
                      </a:r>
                      <a:endParaRPr lang="en-US" sz="1400" b="0" i="0" u="none" strike="noStrike" dirty="0">
                        <a:solidFill>
                          <a:srgbClr val="000000"/>
                        </a:solidFill>
                        <a:effectLst/>
                        <a:latin typeface="+mn-lt"/>
                      </a:endParaRPr>
                    </a:p>
                  </a:txBody>
                  <a:tcPr marL="9525" marR="9525" marT="9525" marB="0" anchor="ctr"/>
                </a:tc>
              </a:tr>
              <a:tr h="292427">
                <a:tc>
                  <a:txBody>
                    <a:bodyPr/>
                    <a:lstStyle/>
                    <a:p>
                      <a:r>
                        <a:rPr lang="en-US" sz="1400" dirty="0" smtClean="0">
                          <a:latin typeface="+mn-lt"/>
                        </a:rPr>
                        <a:t>Metro West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4.4</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11.2</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6.3</a:t>
                      </a:r>
                      <a:endParaRPr lang="en-US" sz="1400" b="0" i="0" u="none" strike="noStrike" dirty="0">
                        <a:solidFill>
                          <a:srgbClr val="000000"/>
                        </a:solidFill>
                        <a:effectLst/>
                        <a:latin typeface="+mn-lt"/>
                      </a:endParaRPr>
                    </a:p>
                  </a:txBody>
                  <a:tcPr marL="9525" marR="9525" marT="9525" marB="0" anchor="ctr"/>
                </a:tc>
              </a:tr>
              <a:tr h="292427">
                <a:tc>
                  <a:txBody>
                    <a:bodyPr/>
                    <a:lstStyle/>
                    <a:p>
                      <a:r>
                        <a:rPr lang="en-US" sz="1400" dirty="0" smtClean="0">
                          <a:latin typeface="+mn-lt"/>
                        </a:rPr>
                        <a:t>Metro Boston</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17.5</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8.2</a:t>
                      </a:r>
                      <a:endParaRPr lang="en-US" sz="1400" b="0" i="0" u="none" strike="noStrike" dirty="0">
                        <a:solidFill>
                          <a:srgbClr val="000000"/>
                        </a:solidFill>
                        <a:effectLst/>
                        <a:latin typeface="+mn-lt"/>
                      </a:endParaRPr>
                    </a:p>
                  </a:txBody>
                  <a:tcPr marL="9525" marR="9525" marT="9525" marB="0" anchor="ctr"/>
                </a:tc>
              </a:tr>
              <a:tr h="292427">
                <a:tc>
                  <a:txBody>
                    <a:bodyPr/>
                    <a:lstStyle/>
                    <a:p>
                      <a:r>
                        <a:rPr lang="en-US" sz="1400" dirty="0" smtClean="0">
                          <a:latin typeface="+mn-lt"/>
                        </a:rPr>
                        <a:t>Metro South</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6.2</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22.7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10.1</a:t>
                      </a:r>
                      <a:endParaRPr lang="en-US" sz="1400" b="0" i="0" u="none" strike="noStrike" dirty="0">
                        <a:solidFill>
                          <a:srgbClr val="000000"/>
                        </a:solidFill>
                        <a:effectLst/>
                        <a:latin typeface="+mn-lt"/>
                      </a:endParaRPr>
                    </a:p>
                  </a:txBody>
                  <a:tcPr marL="9525" marR="9525" marT="9525" marB="0" anchor="ctr"/>
                </a:tc>
              </a:tr>
              <a:tr h="292427">
                <a:tc>
                  <a:txBody>
                    <a:bodyPr/>
                    <a:lstStyle/>
                    <a:p>
                      <a:r>
                        <a:rPr lang="en-US" sz="1400" dirty="0" smtClean="0">
                          <a:latin typeface="+mn-lt"/>
                        </a:rPr>
                        <a:t>Southcoast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2.9</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22.7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14.9</a:t>
                      </a:r>
                      <a:endParaRPr lang="en-US" sz="1400" b="0" i="0" u="none" strike="noStrike" dirty="0">
                        <a:solidFill>
                          <a:srgbClr val="000000"/>
                        </a:solidFill>
                        <a:effectLst/>
                        <a:latin typeface="+mn-lt"/>
                      </a:endParaRPr>
                    </a:p>
                  </a:txBody>
                  <a:tcPr marL="9525" marR="9525" marT="9525" marB="0" anchor="ctr"/>
                </a:tc>
              </a:tr>
              <a:tr h="292427">
                <a:tc>
                  <a:txBody>
                    <a:bodyPr/>
                    <a:lstStyle/>
                    <a:p>
                      <a:r>
                        <a:rPr lang="en-US" sz="1400" dirty="0" smtClean="0">
                          <a:latin typeface="+mn-lt"/>
                        </a:rPr>
                        <a:t>Cape and Islands</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4.0</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16.5</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6.3</a:t>
                      </a:r>
                      <a:endParaRPr lang="en-US" sz="1400" b="0" i="0" u="none" strike="noStrike" dirty="0">
                        <a:solidFill>
                          <a:srgbClr val="000000"/>
                        </a:solidFill>
                        <a:effectLst/>
                        <a:latin typeface="+mn-lt"/>
                      </a:endParaRPr>
                    </a:p>
                  </a:txBody>
                  <a:tcPr marL="9525" marR="9525" marT="9525" marB="0" anchor="ctr"/>
                </a:tc>
              </a:tr>
            </a:tbl>
          </a:graphicData>
        </a:graphic>
      </p:graphicFrame>
      <p:sp>
        <p:nvSpPr>
          <p:cNvPr id="8" name="TextBox 7"/>
          <p:cNvSpPr txBox="1"/>
          <p:nvPr/>
        </p:nvSpPr>
        <p:spPr>
          <a:xfrm>
            <a:off x="803188" y="5368195"/>
            <a:ext cx="7534362" cy="553998"/>
          </a:xfrm>
          <a:prstGeom prst="rect">
            <a:avLst/>
          </a:prstGeom>
          <a:noFill/>
        </p:spPr>
        <p:txBody>
          <a:bodyPr wrap="square" rtlCol="0">
            <a:spAutoFit/>
          </a:bodyPr>
          <a:lstStyle/>
          <a:p>
            <a:endParaRPr lang="en-US" sz="1000" dirty="0" smtClean="0">
              <a:solidFill>
                <a:prstClr val="black"/>
              </a:solidFill>
            </a:endParaRPr>
          </a:p>
          <a:p>
            <a:endParaRPr lang="en-US" sz="1000" dirty="0" smtClean="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spTree>
    <p:extLst>
      <p:ext uri="{BB962C8B-B14F-4D97-AF65-F5344CB8AC3E}">
        <p14:creationId xmlns:p14="http://schemas.microsoft.com/office/powerpoint/2010/main" val="41534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62402065"/>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in Massachusetts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6</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7530000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3827257"/>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363267" cy="641350"/>
          </a:xfrm>
        </p:spPr>
        <p:txBody>
          <a:bodyPr/>
          <a:lstStyle/>
          <a:p>
            <a:r>
              <a:rPr lang="en-US" sz="2600" dirty="0" smtClean="0"/>
              <a:t>Out-of-Pocket Family Health Care Spending and Difficulty Paying Family Medical Bills for All Massachusetts Respondents in 2015</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60</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solidFill>
                <a:prstClr val="black"/>
              </a:solidFill>
            </a:endParaRPr>
          </a:p>
          <a:p>
            <a:r>
              <a:rPr lang="en-US" sz="1000" dirty="0" smtClean="0">
                <a:solidFill>
                  <a:prstClr val="black"/>
                </a:solidFill>
              </a:rPr>
              <a:t>Source:  2015 Massachusetts Health Insurance Survey</a:t>
            </a:r>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46827923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539324447"/>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1"/>
          </p:nvPr>
        </p:nvSpPr>
        <p:spPr/>
        <p:txBody>
          <a:bodyPr/>
          <a:lstStyle/>
          <a:p>
            <a:fld id="{6A4B19A9-79AC-44A8-B774-53CFB0574B6A}" type="slidenum">
              <a:rPr lang="en-US" altLang="en-US" smtClean="0"/>
              <a:pPr/>
              <a:t>61</a:t>
            </a:fld>
            <a:endParaRPr lang="en-US" altLang="en-US" dirty="0"/>
          </a:p>
        </p:txBody>
      </p:sp>
      <p:sp>
        <p:nvSpPr>
          <p:cNvPr id="6" name="TextBox 5"/>
          <p:cNvSpPr txBox="1"/>
          <p:nvPr/>
        </p:nvSpPr>
        <p:spPr>
          <a:xfrm>
            <a:off x="803188" y="5486400"/>
            <a:ext cx="6153665" cy="553998"/>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solidFill>
                <a:prstClr val="black"/>
              </a:solidFill>
            </a:endParaRPr>
          </a:p>
          <a:p>
            <a:endParaRPr lang="en-US" sz="1000" dirty="0"/>
          </a:p>
        </p:txBody>
      </p:sp>
      <p:sp>
        <p:nvSpPr>
          <p:cNvPr id="8" name="Title 1"/>
          <p:cNvSpPr>
            <a:spLocks noGrp="1"/>
          </p:cNvSpPr>
          <p:nvPr>
            <p:ph type="title"/>
          </p:nvPr>
        </p:nvSpPr>
        <p:spPr>
          <a:xfrm>
            <a:off x="449263" y="736600"/>
            <a:ext cx="8039100" cy="641350"/>
          </a:xfrm>
        </p:spPr>
        <p:txBody>
          <a:bodyPr/>
          <a:lstStyle/>
          <a:p>
            <a:r>
              <a:rPr lang="en-US" sz="2600" dirty="0"/>
              <a:t>Out-of-Pocket Family Health Care Spending and Difficulty Paying Family Medical Bills in </a:t>
            </a:r>
            <a:r>
              <a:rPr lang="en-US" sz="2600" dirty="0" smtClean="0"/>
              <a:t>Massachusetts in 2015, </a:t>
            </a:r>
            <a:r>
              <a:rPr lang="en-US" sz="2600" dirty="0"/>
              <a:t>b</a:t>
            </a:r>
            <a:r>
              <a:rPr lang="en-US" sz="2600" dirty="0" smtClean="0"/>
              <a:t>y Age Group</a:t>
            </a:r>
            <a:r>
              <a:rPr lang="en-US" sz="2300" dirty="0"/>
              <a:t/>
            </a:r>
            <a:br>
              <a:rPr lang="en-US" sz="2300" dirty="0"/>
            </a:br>
            <a:endParaRPr lang="en-US" sz="23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277182201"/>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1"/>
          </p:nvPr>
        </p:nvSpPr>
        <p:spPr/>
        <p:txBody>
          <a:bodyPr/>
          <a:lstStyle/>
          <a:p>
            <a:fld id="{6A4B19A9-79AC-44A8-B774-53CFB0574B6A}" type="slidenum">
              <a:rPr lang="en-US" altLang="en-US" smtClean="0"/>
              <a:pPr/>
              <a:t>62</a:t>
            </a:fld>
            <a:endParaRPr lang="en-US" altLang="en-US" dirty="0"/>
          </a:p>
        </p:txBody>
      </p:sp>
      <p:sp>
        <p:nvSpPr>
          <p:cNvPr id="6" name="TextBox 5"/>
          <p:cNvSpPr txBox="1"/>
          <p:nvPr/>
        </p:nvSpPr>
        <p:spPr>
          <a:xfrm>
            <a:off x="803188" y="5486400"/>
            <a:ext cx="7837575" cy="553998"/>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solidFill>
                <a:prstClr val="black"/>
              </a:solidFill>
            </a:endParaRPr>
          </a:p>
          <a:p>
            <a:endParaRPr lang="en-US" sz="1000" dirty="0"/>
          </a:p>
        </p:txBody>
      </p:sp>
      <p:sp>
        <p:nvSpPr>
          <p:cNvPr id="7" name="Title 1"/>
          <p:cNvSpPr txBox="1">
            <a:spLocks/>
          </p:cNvSpPr>
          <p:nvPr/>
        </p:nvSpPr>
        <p:spPr bwMode="auto">
          <a:xfrm>
            <a:off x="601663" y="889000"/>
            <a:ext cx="803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2800" b="1"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2pPr>
            <a:lvl3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3pPr>
            <a:lvl4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4pPr>
            <a:lvl5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a:lstStyle>
          <a:p>
            <a:r>
              <a:rPr lang="en-US" sz="2600" dirty="0"/>
              <a:t>Out-of-Pocket Family Health Care Spending and Difficulty Paying Family Medical Bills </a:t>
            </a:r>
            <a:r>
              <a:rPr lang="en-US" sz="2600" dirty="0" smtClean="0"/>
              <a:t>in Massachusetts in 2015, by Gender</a:t>
            </a:r>
            <a:r>
              <a:rPr lang="en-US" sz="2300" dirty="0" smtClean="0"/>
              <a:t/>
            </a:r>
            <a:br>
              <a:rPr lang="en-US" sz="2300" dirty="0" smtClean="0"/>
            </a:br>
            <a:endParaRPr lang="en-US" sz="2300" dirty="0"/>
          </a:p>
        </p:txBody>
      </p:sp>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91785701"/>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1"/>
          </p:nvPr>
        </p:nvSpPr>
        <p:spPr/>
        <p:txBody>
          <a:bodyPr/>
          <a:lstStyle/>
          <a:p>
            <a:fld id="{6A4B19A9-79AC-44A8-B774-53CFB0574B6A}" type="slidenum">
              <a:rPr lang="en-US" altLang="en-US" smtClean="0"/>
              <a:pPr/>
              <a:t>63</a:t>
            </a:fld>
            <a:endParaRPr lang="en-US" altLang="en-US" dirty="0"/>
          </a:p>
        </p:txBody>
      </p:sp>
      <p:sp>
        <p:nvSpPr>
          <p:cNvPr id="6" name="TextBox 5"/>
          <p:cNvSpPr txBox="1"/>
          <p:nvPr/>
        </p:nvSpPr>
        <p:spPr>
          <a:xfrm>
            <a:off x="803188" y="5486400"/>
            <a:ext cx="6153665" cy="553998"/>
          </a:xfrm>
          <a:prstGeom prst="rect">
            <a:avLst/>
          </a:prstGeom>
          <a:noFill/>
        </p:spPr>
        <p:txBody>
          <a:bodyPr wrap="square" rtlCol="0">
            <a:spAutoFit/>
          </a:bodyPr>
          <a:lstStyle/>
          <a:p>
            <a:endParaRPr lang="en-US" sz="1000" dirty="0" smtClean="0"/>
          </a:p>
          <a:p>
            <a:r>
              <a:rPr lang="en-US" sz="1000" dirty="0" smtClean="0"/>
              <a:t>Source:  2015 Massachusetts Health Insurance Survey</a:t>
            </a:r>
            <a:r>
              <a:rPr lang="en-US" sz="1000" dirty="0" smtClean="0">
                <a:solidFill>
                  <a:prstClr val="black"/>
                </a:solidFill>
              </a:rPr>
              <a:t>.</a:t>
            </a:r>
            <a:endParaRPr lang="en-US" sz="1000" dirty="0">
              <a:solidFill>
                <a:prstClr val="black"/>
              </a:solidFill>
            </a:endParaRPr>
          </a:p>
          <a:p>
            <a:endParaRPr lang="en-US" sz="1000" dirty="0"/>
          </a:p>
        </p:txBody>
      </p:sp>
      <p:sp>
        <p:nvSpPr>
          <p:cNvPr id="8" name="Title 1"/>
          <p:cNvSpPr>
            <a:spLocks noGrp="1"/>
          </p:cNvSpPr>
          <p:nvPr>
            <p:ph type="title"/>
          </p:nvPr>
        </p:nvSpPr>
        <p:spPr>
          <a:xfrm>
            <a:off x="449262" y="736600"/>
            <a:ext cx="8557578" cy="641350"/>
          </a:xfrm>
        </p:spPr>
        <p:txBody>
          <a:bodyPr/>
          <a:lstStyle/>
          <a:p>
            <a:r>
              <a:rPr lang="en-US" sz="2600" dirty="0"/>
              <a:t>Out-of-Pocket Family Health Care Spending and Difficulty Paying Family Medical Bills</a:t>
            </a:r>
            <a:r>
              <a:rPr lang="en-US" sz="2600" dirty="0" smtClean="0"/>
              <a:t> in Massachusetts in 2015, by Race and Ethnicity</a:t>
            </a:r>
            <a:r>
              <a:rPr lang="en-US" sz="2200" dirty="0"/>
              <a:t/>
            </a:r>
            <a:br>
              <a:rPr lang="en-US" sz="2200" dirty="0"/>
            </a:br>
            <a:endParaRPr lang="en-US" sz="22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112850675"/>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1"/>
          </p:nvPr>
        </p:nvSpPr>
        <p:spPr/>
        <p:txBody>
          <a:bodyPr/>
          <a:lstStyle/>
          <a:p>
            <a:fld id="{6A4B19A9-79AC-44A8-B774-53CFB0574B6A}" type="slidenum">
              <a:rPr lang="en-US" altLang="en-US" smtClean="0"/>
              <a:pPr/>
              <a:t>64</a:t>
            </a:fld>
            <a:endParaRPr lang="en-US" altLang="en-US" dirty="0"/>
          </a:p>
        </p:txBody>
      </p:sp>
      <p:sp>
        <p:nvSpPr>
          <p:cNvPr id="6" name="TextBox 5"/>
          <p:cNvSpPr txBox="1"/>
          <p:nvPr/>
        </p:nvSpPr>
        <p:spPr>
          <a:xfrm>
            <a:off x="803188" y="5486400"/>
            <a:ext cx="6153665" cy="707886"/>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solidFill>
                <a:prstClr val="black"/>
              </a:solidFill>
            </a:endParaRPr>
          </a:p>
          <a:p>
            <a:r>
              <a:rPr lang="en-US" sz="1000" dirty="0" smtClean="0">
                <a:solidFill>
                  <a:prstClr val="black"/>
                </a:solidFill>
              </a:rPr>
              <a:t>.</a:t>
            </a:r>
            <a:endParaRPr lang="en-US" sz="1000" dirty="0">
              <a:solidFill>
                <a:prstClr val="black"/>
              </a:solidFill>
            </a:endParaRPr>
          </a:p>
          <a:p>
            <a:endParaRPr lang="en-US" sz="1000" dirty="0"/>
          </a:p>
        </p:txBody>
      </p:sp>
      <p:sp>
        <p:nvSpPr>
          <p:cNvPr id="7" name="Title 1"/>
          <p:cNvSpPr>
            <a:spLocks noGrp="1"/>
          </p:cNvSpPr>
          <p:nvPr>
            <p:ph type="title"/>
          </p:nvPr>
        </p:nvSpPr>
        <p:spPr>
          <a:xfrm>
            <a:off x="449263" y="736600"/>
            <a:ext cx="8039100" cy="641350"/>
          </a:xfrm>
        </p:spPr>
        <p:txBody>
          <a:bodyPr/>
          <a:lstStyle/>
          <a:p>
            <a:r>
              <a:rPr lang="en-US" sz="2600" dirty="0"/>
              <a:t>Out-of-Pocket Family Health Care Spending and Difficulty Paying Family Medical Bills</a:t>
            </a:r>
            <a:r>
              <a:rPr lang="en-US" sz="2600" dirty="0" smtClean="0"/>
              <a:t> in Massachusetts in 2015, by Family Income</a:t>
            </a:r>
            <a:r>
              <a:rPr lang="en-US" sz="2300" dirty="0"/>
              <a:t/>
            </a:r>
            <a:br>
              <a:rPr lang="en-US" sz="2300" dirty="0"/>
            </a:br>
            <a:endParaRPr lang="en-US" sz="2300" dirty="0"/>
          </a:p>
        </p:txBody>
      </p:sp>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6A4B19A9-79AC-44A8-B774-53CFB0574B6A}" type="slidenum">
              <a:rPr lang="en-US" altLang="en-US" smtClean="0"/>
              <a:pPr/>
              <a:t>65</a:t>
            </a:fld>
            <a:endParaRPr lang="en-US" altLang="en-US" dirty="0"/>
          </a:p>
        </p:txBody>
      </p:sp>
      <p:sp>
        <p:nvSpPr>
          <p:cNvPr id="6" name="TextBox 5"/>
          <p:cNvSpPr txBox="1"/>
          <p:nvPr/>
        </p:nvSpPr>
        <p:spPr>
          <a:xfrm>
            <a:off x="803188" y="5589270"/>
            <a:ext cx="6649172" cy="553998"/>
          </a:xfrm>
          <a:prstGeom prst="rect">
            <a:avLst/>
          </a:prstGeom>
          <a:noFill/>
        </p:spPr>
        <p:txBody>
          <a:bodyPr wrap="square" rtlCol="0">
            <a:spAutoFit/>
          </a:bodyPr>
          <a:lstStyle/>
          <a:p>
            <a:endParaRPr lang="en-US" sz="1000" dirty="0" smtClean="0"/>
          </a:p>
          <a:p>
            <a:r>
              <a:rPr lang="en-US" sz="1000" dirty="0" smtClean="0"/>
              <a:t>Source:  2015 Massachusetts Health Insurance Survey</a:t>
            </a:r>
            <a:r>
              <a:rPr lang="en-US" sz="1000" dirty="0" smtClean="0">
                <a:solidFill>
                  <a:prstClr val="black"/>
                </a:solidFill>
              </a:rPr>
              <a:t>.</a:t>
            </a:r>
            <a:endParaRPr lang="en-US" sz="1000" dirty="0">
              <a:solidFill>
                <a:prstClr val="black"/>
              </a:solidFill>
            </a:endParaRPr>
          </a:p>
          <a:p>
            <a:endParaRPr lang="en-US" sz="1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78882705"/>
              </p:ext>
            </p:extLst>
          </p:nvPr>
        </p:nvGraphicFramePr>
        <p:xfrm>
          <a:off x="449263" y="1737360"/>
          <a:ext cx="8039100" cy="3747920"/>
        </p:xfrm>
        <a:graphic>
          <a:graphicData uri="http://schemas.openxmlformats.org/drawingml/2006/table">
            <a:tbl>
              <a:tblPr firstRow="1" bandRow="1">
                <a:tableStyleId>{5C22544A-7EE6-4342-B048-85BDC9FD1C3A}</a:tableStyleId>
              </a:tblPr>
              <a:tblGrid>
                <a:gridCol w="2009775"/>
                <a:gridCol w="2009775"/>
                <a:gridCol w="2009775"/>
                <a:gridCol w="2009775"/>
              </a:tblGrid>
              <a:tr h="964100">
                <a:tc>
                  <a:txBody>
                    <a:bodyPr/>
                    <a:lstStyle/>
                    <a:p>
                      <a:endParaRPr lang="en-US" sz="1600" dirty="0"/>
                    </a:p>
                  </a:txBody>
                  <a:tcPr/>
                </a:tc>
                <a:tc>
                  <a:txBody>
                    <a:bodyPr/>
                    <a:lstStyle/>
                    <a:p>
                      <a:pPr algn="ctr"/>
                      <a:r>
                        <a:rPr lang="en-US" sz="1600" dirty="0" smtClean="0"/>
                        <a:t>Out-of-pocket health care spending greater than $1000 over the past 12 months (%)</a:t>
                      </a:r>
                      <a:endParaRPr lang="en-US" sz="1600" dirty="0"/>
                    </a:p>
                  </a:txBody>
                  <a:tcPr/>
                </a:tc>
                <a:tc>
                  <a:txBody>
                    <a:bodyPr/>
                    <a:lstStyle/>
                    <a:p>
                      <a:pPr algn="ctr"/>
                      <a:r>
                        <a:rPr lang="en-US" sz="1600" dirty="0" smtClean="0"/>
                        <a:t>Out-of-pocket health care spending greater than $3000 over</a:t>
                      </a:r>
                      <a:r>
                        <a:rPr lang="en-US" sz="1600" baseline="0" dirty="0" smtClean="0"/>
                        <a:t> the past </a:t>
                      </a:r>
                      <a:r>
                        <a:rPr lang="en-US" sz="1600" dirty="0" smtClean="0"/>
                        <a:t>12 months (%)</a:t>
                      </a:r>
                      <a:endParaRPr lang="en-US" sz="1600" dirty="0"/>
                    </a:p>
                  </a:txBody>
                  <a:tcPr/>
                </a:tc>
                <a:tc>
                  <a:txBody>
                    <a:bodyPr/>
                    <a:lstStyle/>
                    <a:p>
                      <a:pPr algn="ctr"/>
                      <a:r>
                        <a:rPr lang="en-US" sz="1600" dirty="0" smtClean="0"/>
                        <a:t>Had difficulty paying medical bills over the past 12 months (%)</a:t>
                      </a:r>
                      <a:endParaRPr lang="en-US" sz="1600" dirty="0"/>
                    </a:p>
                  </a:txBody>
                  <a:tcPr/>
                </a:tc>
              </a:tr>
              <a:tr h="335140">
                <a:tc>
                  <a:txBody>
                    <a:bodyPr/>
                    <a:lstStyle/>
                    <a:p>
                      <a:r>
                        <a:rPr lang="en-US" sz="1400" dirty="0" smtClean="0">
                          <a:latin typeface="+mn-lt"/>
                        </a:rPr>
                        <a:t>Western MA</a:t>
                      </a:r>
                    </a:p>
                  </a:txBody>
                  <a:tcPr anchor="ctr"/>
                </a:tc>
                <a:tc>
                  <a:txBody>
                    <a:bodyPr/>
                    <a:lstStyle/>
                    <a:p>
                      <a:pPr algn="ctr" fontAlgn="b"/>
                      <a:r>
                        <a:rPr lang="en-US" sz="1400" b="0" i="0" u="none" strike="noStrike" dirty="0" smtClean="0">
                          <a:solidFill>
                            <a:srgbClr val="000000"/>
                          </a:solidFill>
                          <a:effectLst/>
                          <a:latin typeface="+mn-lt"/>
                        </a:rPr>
                        <a:t>34.6</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16.9</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22.1</a:t>
                      </a:r>
                      <a:endParaRPr lang="en-US" sz="1400" b="0" i="0" u="none" strike="noStrike" dirty="0">
                        <a:solidFill>
                          <a:srgbClr val="000000"/>
                        </a:solidFill>
                        <a:effectLst/>
                        <a:latin typeface="+mn-lt"/>
                      </a:endParaRPr>
                    </a:p>
                  </a:txBody>
                  <a:tcPr marL="9525" marR="9525" marT="9525" marB="0" anchor="ctr"/>
                </a:tc>
              </a:tr>
              <a:tr h="335140">
                <a:tc>
                  <a:txBody>
                    <a:bodyPr/>
                    <a:lstStyle/>
                    <a:p>
                      <a:r>
                        <a:rPr lang="en-US" sz="1400" dirty="0" smtClean="0">
                          <a:latin typeface="+mn-lt"/>
                        </a:rPr>
                        <a:t>Central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34.7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22.4</a:t>
                      </a:r>
                      <a:endParaRPr lang="en-US" sz="1400" b="0" i="0" u="none" strike="noStrike" dirty="0">
                        <a:solidFill>
                          <a:srgbClr val="000000"/>
                        </a:solidFill>
                        <a:effectLst/>
                        <a:latin typeface="+mn-lt"/>
                      </a:endParaRPr>
                    </a:p>
                  </a:txBody>
                  <a:tcPr marL="9525" marR="9525" marT="9525" marB="0" anchor="ctr"/>
                </a:tc>
              </a:tr>
              <a:tr h="335140">
                <a:tc>
                  <a:txBody>
                    <a:bodyPr/>
                    <a:lstStyle/>
                    <a:p>
                      <a:r>
                        <a:rPr lang="en-US" sz="1400" dirty="0" smtClean="0">
                          <a:latin typeface="+mn-lt"/>
                        </a:rPr>
                        <a:t>Northeast</a:t>
                      </a:r>
                      <a:r>
                        <a:rPr lang="en-US" sz="1400" baseline="0" dirty="0" smtClean="0">
                          <a:latin typeface="+mn-lt"/>
                        </a:rPr>
                        <a:t>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37.9</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16.6</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16.0</a:t>
                      </a:r>
                      <a:endParaRPr lang="en-US" sz="1400" b="0" i="0" u="none" strike="noStrike" dirty="0">
                        <a:solidFill>
                          <a:srgbClr val="000000"/>
                        </a:solidFill>
                        <a:effectLst/>
                        <a:latin typeface="+mn-lt"/>
                      </a:endParaRPr>
                    </a:p>
                  </a:txBody>
                  <a:tcPr marL="9525" marR="9525" marT="9525" marB="0" anchor="ctr"/>
                </a:tc>
              </a:tr>
              <a:tr h="335140">
                <a:tc>
                  <a:txBody>
                    <a:bodyPr/>
                    <a:lstStyle/>
                    <a:p>
                      <a:r>
                        <a:rPr lang="en-US" sz="1400" dirty="0" smtClean="0">
                          <a:latin typeface="+mn-lt"/>
                        </a:rPr>
                        <a:t>Metro West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44.7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23.1</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12.9</a:t>
                      </a:r>
                      <a:endParaRPr lang="en-US" sz="1400" b="0" i="0" u="none" strike="noStrike" dirty="0">
                        <a:solidFill>
                          <a:srgbClr val="000000"/>
                        </a:solidFill>
                        <a:effectLst/>
                        <a:latin typeface="+mn-lt"/>
                      </a:endParaRPr>
                    </a:p>
                  </a:txBody>
                  <a:tcPr marL="9525" marR="9525" marT="9525" marB="0" anchor="ctr"/>
                </a:tc>
              </a:tr>
              <a:tr h="335140">
                <a:tc>
                  <a:txBody>
                    <a:bodyPr/>
                    <a:lstStyle/>
                    <a:p>
                      <a:r>
                        <a:rPr lang="en-US" sz="1400" dirty="0" smtClean="0">
                          <a:latin typeface="+mn-lt"/>
                        </a:rPr>
                        <a:t>Metro Boston</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30.7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13.9</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13.3</a:t>
                      </a:r>
                      <a:endParaRPr lang="en-US" sz="1400" b="0" i="0" u="none" strike="noStrike" dirty="0">
                        <a:solidFill>
                          <a:srgbClr val="000000"/>
                        </a:solidFill>
                        <a:effectLst/>
                        <a:latin typeface="+mn-lt"/>
                      </a:endParaRPr>
                    </a:p>
                  </a:txBody>
                  <a:tcPr marL="9525" marR="9525" marT="9525" marB="0" anchor="ctr"/>
                </a:tc>
              </a:tr>
              <a:tr h="335140">
                <a:tc>
                  <a:txBody>
                    <a:bodyPr/>
                    <a:lstStyle/>
                    <a:p>
                      <a:r>
                        <a:rPr lang="en-US" sz="1400" dirty="0" smtClean="0">
                          <a:latin typeface="+mn-lt"/>
                        </a:rPr>
                        <a:t>Metro South</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37.2</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15.4</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21.9</a:t>
                      </a:r>
                      <a:endParaRPr lang="en-US" sz="1400" b="0" i="0" u="none" strike="noStrike" dirty="0">
                        <a:solidFill>
                          <a:srgbClr val="000000"/>
                        </a:solidFill>
                        <a:effectLst/>
                        <a:latin typeface="+mn-lt"/>
                      </a:endParaRPr>
                    </a:p>
                  </a:txBody>
                  <a:tcPr marL="9525" marR="9525" marT="9525" marB="0" anchor="ctr"/>
                </a:tc>
              </a:tr>
              <a:tr h="335140">
                <a:tc>
                  <a:txBody>
                    <a:bodyPr/>
                    <a:lstStyle/>
                    <a:p>
                      <a:r>
                        <a:rPr lang="en-US" sz="1400" dirty="0" smtClean="0">
                          <a:latin typeface="+mn-lt"/>
                        </a:rPr>
                        <a:t>Southcoast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22.4</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7.8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14.1</a:t>
                      </a:r>
                      <a:endParaRPr lang="en-US" sz="1400" b="0" i="0" u="none" strike="noStrike" dirty="0">
                        <a:solidFill>
                          <a:srgbClr val="000000"/>
                        </a:solidFill>
                        <a:effectLst/>
                        <a:latin typeface="+mn-lt"/>
                      </a:endParaRPr>
                    </a:p>
                  </a:txBody>
                  <a:tcPr marL="9525" marR="9525" marT="9525" marB="0" anchor="ctr"/>
                </a:tc>
              </a:tr>
              <a:tr h="335140">
                <a:tc>
                  <a:txBody>
                    <a:bodyPr/>
                    <a:lstStyle/>
                    <a:p>
                      <a:r>
                        <a:rPr lang="en-US" sz="1400" dirty="0" smtClean="0">
                          <a:latin typeface="+mn-lt"/>
                        </a:rPr>
                        <a:t>Cape and Islands</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34.7</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19.8</a:t>
                      </a:r>
                      <a:endParaRPr lang="en-US" sz="1400" b="0" i="0" u="none" strike="noStrike" dirty="0">
                        <a:solidFill>
                          <a:srgbClr val="000000"/>
                        </a:solidFill>
                        <a:effectLst/>
                        <a:latin typeface="+mn-lt"/>
                      </a:endParaRPr>
                    </a:p>
                  </a:txBody>
                  <a:tcPr marL="9525" marR="9525" marT="9525" marB="0" anchor="ctr"/>
                </a:tc>
                <a:tc>
                  <a:txBody>
                    <a:bodyPr/>
                    <a:lstStyle/>
                    <a:p>
                      <a:pPr algn="ctr" fontAlgn="b"/>
                      <a:r>
                        <a:rPr lang="en-US" sz="1400" b="0" i="0" u="none" strike="noStrike" dirty="0" smtClean="0">
                          <a:solidFill>
                            <a:srgbClr val="000000"/>
                          </a:solidFill>
                          <a:effectLst/>
                          <a:latin typeface="+mn-lt"/>
                        </a:rPr>
                        <a:t>12.3</a:t>
                      </a:r>
                      <a:endParaRPr lang="en-US" sz="1400" b="0" i="0" u="none" strike="noStrike" dirty="0">
                        <a:solidFill>
                          <a:srgbClr val="000000"/>
                        </a:solidFill>
                        <a:effectLst/>
                        <a:latin typeface="+mn-lt"/>
                      </a:endParaRPr>
                    </a:p>
                  </a:txBody>
                  <a:tcPr marL="9525" marR="9525" marT="9525" marB="0" anchor="ctr"/>
                </a:tc>
              </a:tr>
            </a:tbl>
          </a:graphicData>
        </a:graphic>
      </p:graphicFrame>
      <p:sp>
        <p:nvSpPr>
          <p:cNvPr id="8" name="Title 1"/>
          <p:cNvSpPr txBox="1">
            <a:spLocks/>
          </p:cNvSpPr>
          <p:nvPr/>
        </p:nvSpPr>
        <p:spPr bwMode="auto">
          <a:xfrm>
            <a:off x="601663" y="889000"/>
            <a:ext cx="803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2800" b="1"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2pPr>
            <a:lvl3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3pPr>
            <a:lvl4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4pPr>
            <a:lvl5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a:lstStyle>
          <a:p>
            <a:r>
              <a:rPr lang="en-US" sz="2600" dirty="0" smtClean="0"/>
              <a:t>Out-of-Pocket Family Health Care Spending and Difficulty Paying Family Medical Bills in Massachusetts in 2015, by Region</a:t>
            </a:r>
            <a:r>
              <a:rPr lang="en-US" sz="2300" dirty="0" smtClean="0"/>
              <a:t/>
            </a:r>
            <a:br>
              <a:rPr lang="en-US" sz="2300" dirty="0" smtClean="0"/>
            </a:br>
            <a:endParaRPr lang="en-US" sz="2300" dirty="0"/>
          </a:p>
        </p:txBody>
      </p:sp>
      <p:sp>
        <p:nvSpPr>
          <p:cNvPr id="9"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Ratio </a:t>
            </a:r>
            <a:r>
              <a:rPr lang="en-US" sz="2400" dirty="0"/>
              <a:t>of </a:t>
            </a:r>
            <a:r>
              <a:rPr lang="en-US" sz="2400" dirty="0" smtClean="0"/>
              <a:t>Out-of-pocket </a:t>
            </a:r>
            <a:r>
              <a:rPr lang="en-US" sz="2400" dirty="0"/>
              <a:t>H</a:t>
            </a:r>
            <a:r>
              <a:rPr lang="en-US" sz="2400" dirty="0" smtClean="0"/>
              <a:t>ealth </a:t>
            </a:r>
            <a:r>
              <a:rPr lang="en-US" sz="2400" dirty="0"/>
              <a:t>C</a:t>
            </a:r>
            <a:r>
              <a:rPr lang="en-US" sz="2400" dirty="0" smtClean="0"/>
              <a:t>are </a:t>
            </a:r>
            <a:r>
              <a:rPr lang="en-US" sz="2400" dirty="0"/>
              <a:t>S</a:t>
            </a:r>
            <a:r>
              <a:rPr lang="en-US" sz="2400" dirty="0" smtClean="0"/>
              <a:t>pending </a:t>
            </a:r>
            <a:r>
              <a:rPr lang="en-US" sz="2400" dirty="0"/>
              <a:t>to </a:t>
            </a:r>
            <a:r>
              <a:rPr lang="en-US" sz="2400" dirty="0" smtClean="0"/>
              <a:t>Family </a:t>
            </a:r>
            <a:r>
              <a:rPr lang="en-US" sz="2400" dirty="0"/>
              <a:t>I</a:t>
            </a:r>
            <a:r>
              <a:rPr lang="en-US" sz="2400" dirty="0" smtClean="0"/>
              <a:t>ncome </a:t>
            </a:r>
            <a:r>
              <a:rPr lang="en-US" sz="2400" dirty="0"/>
              <a:t>over the </a:t>
            </a:r>
            <a:r>
              <a:rPr lang="en-US" sz="2400" dirty="0" smtClean="0"/>
              <a:t>Past </a:t>
            </a:r>
            <a:r>
              <a:rPr lang="en-US" sz="2400" dirty="0"/>
              <a:t>12 </a:t>
            </a:r>
            <a:r>
              <a:rPr lang="en-US" sz="2400" dirty="0" smtClean="0"/>
              <a:t>Months in </a:t>
            </a:r>
            <a:r>
              <a:rPr lang="en-US" sz="2400" dirty="0"/>
              <a:t>Massachusetts in 2015, </a:t>
            </a:r>
            <a:r>
              <a:rPr lang="en-US" sz="2400" dirty="0" smtClean="0"/>
              <a:t>Overall </a:t>
            </a:r>
            <a:r>
              <a:rPr lang="en-US" sz="2400" dirty="0"/>
              <a:t>and by </a:t>
            </a:r>
            <a:r>
              <a:rPr lang="en-US" sz="2400" dirty="0" smtClean="0"/>
              <a:t>Age </a:t>
            </a:r>
            <a:r>
              <a:rPr lang="en-US" sz="2400" dirty="0"/>
              <a:t>G</a:t>
            </a:r>
            <a:r>
              <a:rPr lang="en-US" sz="2400" dirty="0" smtClean="0"/>
              <a:t>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66</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93049245"/>
              </p:ext>
            </p:extLst>
          </p:nvPr>
        </p:nvGraphicFramePr>
        <p:xfrm>
          <a:off x="630935" y="2111217"/>
          <a:ext cx="7857428" cy="2895600"/>
        </p:xfrm>
        <a:graphic>
          <a:graphicData uri="http://schemas.openxmlformats.org/drawingml/2006/table">
            <a:tbl>
              <a:tblPr firstRow="1" firstCol="1" bandRow="1">
                <a:tableStyleId>{5C22544A-7EE6-4342-B048-85BDC9FD1C3A}</a:tableStyleId>
              </a:tblPr>
              <a:tblGrid>
                <a:gridCol w="2931876"/>
                <a:gridCol w="1237903"/>
                <a:gridCol w="1259310"/>
                <a:gridCol w="1150413"/>
                <a:gridCol w="1277926"/>
              </a:tblGrid>
              <a:tr h="880390">
                <a:tc>
                  <a:txBody>
                    <a:bodyPr/>
                    <a:lstStyle/>
                    <a:p>
                      <a:pPr marL="0" marR="0">
                        <a:spcBef>
                          <a:spcPts val="0"/>
                        </a:spcBef>
                        <a:spcAft>
                          <a:spcPts val="0"/>
                        </a:spcAft>
                      </a:pPr>
                      <a:r>
                        <a:rPr lang="en-US" sz="1600" dirty="0">
                          <a:effectLst/>
                        </a:rPr>
                        <a:t> </a:t>
                      </a:r>
                      <a:endParaRPr lang="en-US" sz="1600" dirty="0">
                        <a:effectLst/>
                        <a:latin typeface="Times New Roman" panose="02020603050405020304" pitchFamily="18" charset="0"/>
                        <a:ea typeface="MS Mincho" panose="02020609040205080304" pitchFamily="49" charset="-128"/>
                      </a:endParaRPr>
                    </a:p>
                  </a:txBody>
                  <a:tcPr marL="68580" marR="68580" marT="0" marB="0" anchor="ctr"/>
                </a:tc>
                <a:tc>
                  <a:txBody>
                    <a:bodyPr/>
                    <a:lstStyle/>
                    <a:p>
                      <a:pPr marL="0" marR="0" algn="ctr">
                        <a:spcBef>
                          <a:spcPts val="0"/>
                        </a:spcBef>
                        <a:spcAft>
                          <a:spcPts val="0"/>
                        </a:spcAft>
                      </a:pPr>
                      <a:r>
                        <a:rPr lang="en-US" sz="1600" dirty="0">
                          <a:effectLst/>
                        </a:rPr>
                        <a:t>All respondents</a:t>
                      </a:r>
                      <a:endParaRPr lang="en-US" sz="1600" dirty="0">
                        <a:effectLst/>
                        <a:latin typeface="Times New Roman" panose="02020603050405020304" pitchFamily="18" charset="0"/>
                        <a:ea typeface="MS Mincho" panose="02020609040205080304" pitchFamily="49" charset="-128"/>
                      </a:endParaRPr>
                    </a:p>
                  </a:txBody>
                  <a:tcPr marL="68580" marR="68580" marT="0" marB="0" anchor="b"/>
                </a:tc>
                <a:tc>
                  <a:txBody>
                    <a:bodyPr/>
                    <a:lstStyle/>
                    <a:p>
                      <a:pPr marL="0" marR="0" algn="ctr">
                        <a:spcBef>
                          <a:spcPts val="0"/>
                        </a:spcBef>
                        <a:spcAft>
                          <a:spcPts val="0"/>
                        </a:spcAft>
                      </a:pPr>
                      <a:r>
                        <a:rPr lang="en-US" sz="1600" dirty="0">
                          <a:effectLst/>
                        </a:rPr>
                        <a:t>Children (0-18)</a:t>
                      </a:r>
                      <a:endParaRPr lang="en-US" sz="1600" dirty="0">
                        <a:effectLst/>
                        <a:latin typeface="Times New Roman" panose="02020603050405020304" pitchFamily="18" charset="0"/>
                        <a:ea typeface="MS Mincho" panose="02020609040205080304" pitchFamily="49" charset="-128"/>
                      </a:endParaRPr>
                    </a:p>
                  </a:txBody>
                  <a:tcPr marL="68580" marR="68580" marT="0" marB="0" anchor="b"/>
                </a:tc>
                <a:tc>
                  <a:txBody>
                    <a:bodyPr/>
                    <a:lstStyle/>
                    <a:p>
                      <a:pPr marL="0" marR="0" algn="ctr">
                        <a:spcBef>
                          <a:spcPts val="0"/>
                        </a:spcBef>
                        <a:spcAft>
                          <a:spcPts val="0"/>
                        </a:spcAft>
                      </a:pPr>
                      <a:r>
                        <a:rPr lang="en-US" sz="1600">
                          <a:effectLst/>
                        </a:rPr>
                        <a:t> </a:t>
                      </a:r>
                    </a:p>
                    <a:p>
                      <a:pPr marL="0" marR="0" algn="ctr">
                        <a:spcBef>
                          <a:spcPts val="0"/>
                        </a:spcBef>
                        <a:spcAft>
                          <a:spcPts val="0"/>
                        </a:spcAft>
                      </a:pPr>
                      <a:r>
                        <a:rPr lang="en-US" sz="1600">
                          <a:effectLst/>
                        </a:rPr>
                        <a:t>Non-elderly adults (19-64)</a:t>
                      </a:r>
                      <a:endParaRPr lang="en-US" sz="1600">
                        <a:effectLst/>
                        <a:latin typeface="Times New Roman" panose="02020603050405020304" pitchFamily="18" charset="0"/>
                        <a:ea typeface="MS Mincho" panose="02020609040205080304" pitchFamily="49" charset="-128"/>
                      </a:endParaRPr>
                    </a:p>
                  </a:txBody>
                  <a:tcPr marL="68580" marR="68580" marT="0" marB="0" anchor="b"/>
                </a:tc>
                <a:tc>
                  <a:txBody>
                    <a:bodyPr/>
                    <a:lstStyle/>
                    <a:p>
                      <a:pPr marL="0" marR="0" algn="ctr">
                        <a:spcBef>
                          <a:spcPts val="0"/>
                        </a:spcBef>
                        <a:spcAft>
                          <a:spcPts val="0"/>
                        </a:spcAft>
                      </a:pPr>
                      <a:r>
                        <a:rPr lang="en-US" sz="1600">
                          <a:effectLst/>
                        </a:rPr>
                        <a:t>Elderly adults (65 and older)</a:t>
                      </a:r>
                      <a:endParaRPr lang="en-US" sz="1600">
                        <a:effectLst/>
                        <a:latin typeface="Times New Roman" panose="02020603050405020304" pitchFamily="18" charset="0"/>
                        <a:ea typeface="MS Mincho" panose="02020609040205080304" pitchFamily="49" charset="-128"/>
                      </a:endParaRPr>
                    </a:p>
                  </a:txBody>
                  <a:tcPr marL="68580" marR="68580" marT="0" marB="0" anchor="b"/>
                </a:tc>
              </a:tr>
              <a:tr h="539238">
                <a:tc>
                  <a:txBody>
                    <a:bodyPr/>
                    <a:lstStyle/>
                    <a:p>
                      <a:pPr marL="0" marR="0">
                        <a:spcBef>
                          <a:spcPts val="0"/>
                        </a:spcBef>
                        <a:spcAft>
                          <a:spcPts val="0"/>
                        </a:spcAft>
                      </a:pPr>
                      <a:r>
                        <a:rPr lang="en-US" sz="1400" b="0" dirty="0" smtClean="0">
                          <a:solidFill>
                            <a:schemeClr val="tx1"/>
                          </a:solidFill>
                          <a:effectLst/>
                        </a:rPr>
                        <a:t>Ratio </a:t>
                      </a:r>
                      <a:r>
                        <a:rPr lang="en-US" sz="1400" b="0" dirty="0">
                          <a:solidFill>
                            <a:schemeClr val="tx1"/>
                          </a:solidFill>
                          <a:effectLst/>
                        </a:rPr>
                        <a:t>of out-of-pocket spending to family income is less than 5</a:t>
                      </a:r>
                      <a:r>
                        <a:rPr lang="en-US" sz="1400" b="0" dirty="0" smtClean="0">
                          <a:solidFill>
                            <a:schemeClr val="tx1"/>
                          </a:solidFill>
                          <a:effectLst/>
                        </a:rPr>
                        <a:t>%</a:t>
                      </a:r>
                    </a:p>
                    <a:p>
                      <a:pPr marL="0" marR="0">
                        <a:spcBef>
                          <a:spcPts val="0"/>
                        </a:spcBef>
                        <a:spcAft>
                          <a:spcPts val="0"/>
                        </a:spcAft>
                      </a:pPr>
                      <a:endParaRPr lang="en-US" sz="1400" b="0" dirty="0">
                        <a:solidFill>
                          <a:schemeClr val="tx1"/>
                        </a:solidFill>
                        <a:effectLst/>
                        <a:latin typeface="Times New Roman" panose="02020603050405020304" pitchFamily="18" charset="0"/>
                        <a:ea typeface="MS Mincho" panose="02020609040205080304" pitchFamily="49" charset="-128"/>
                      </a:endParaRPr>
                    </a:p>
                  </a:txBody>
                  <a:tcPr marL="68580" marR="68580" marT="0" marB="0" anchor="ctr">
                    <a:solidFill>
                      <a:srgbClr val="D0D8E8"/>
                    </a:solidFill>
                  </a:tcPr>
                </a:tc>
                <a:tc>
                  <a:txBody>
                    <a:bodyPr/>
                    <a:lstStyle/>
                    <a:p>
                      <a:pPr marL="0" marR="0" algn="ctr">
                        <a:spcBef>
                          <a:spcPts val="0"/>
                        </a:spcBef>
                        <a:spcAft>
                          <a:spcPts val="0"/>
                        </a:spcAft>
                      </a:pPr>
                      <a:r>
                        <a:rPr lang="en-US" sz="1400" dirty="0">
                          <a:effectLst/>
                        </a:rPr>
                        <a:t>91.0%</a:t>
                      </a:r>
                      <a:endParaRPr lang="en-US" sz="1400" dirty="0">
                        <a:effectLst/>
                        <a:latin typeface="Times New Roman" panose="02020603050405020304" pitchFamily="18" charset="0"/>
                        <a:ea typeface="MS Mincho" panose="02020609040205080304" pitchFamily="49" charset="-128"/>
                      </a:endParaRPr>
                    </a:p>
                  </a:txBody>
                  <a:tcPr marL="68580" marR="68580" marT="0" marB="0" anchor="ctr">
                    <a:solidFill>
                      <a:srgbClr val="D0D8E8"/>
                    </a:solidFill>
                  </a:tcPr>
                </a:tc>
                <a:tc>
                  <a:txBody>
                    <a:bodyPr/>
                    <a:lstStyle/>
                    <a:p>
                      <a:pPr marL="0" marR="0" algn="ctr">
                        <a:spcBef>
                          <a:spcPts val="0"/>
                        </a:spcBef>
                        <a:spcAft>
                          <a:spcPts val="0"/>
                        </a:spcAft>
                      </a:pPr>
                      <a:r>
                        <a:rPr lang="en-US" sz="1400" dirty="0">
                          <a:effectLst/>
                        </a:rPr>
                        <a:t>89.8%</a:t>
                      </a:r>
                      <a:endParaRPr lang="en-US" sz="1400" dirty="0">
                        <a:effectLst/>
                        <a:latin typeface="Times New Roman" panose="02020603050405020304" pitchFamily="18" charset="0"/>
                        <a:ea typeface="MS Mincho" panose="02020609040205080304" pitchFamily="49" charset="-128"/>
                      </a:endParaRPr>
                    </a:p>
                  </a:txBody>
                  <a:tcPr marL="68580" marR="68580" marT="0" marB="0" anchor="ctr"/>
                </a:tc>
                <a:tc>
                  <a:txBody>
                    <a:bodyPr/>
                    <a:lstStyle/>
                    <a:p>
                      <a:pPr marL="0" marR="0" algn="ctr">
                        <a:spcBef>
                          <a:spcPts val="0"/>
                        </a:spcBef>
                        <a:spcAft>
                          <a:spcPts val="0"/>
                        </a:spcAft>
                      </a:pPr>
                      <a:r>
                        <a:rPr lang="en-US" sz="1400">
                          <a:effectLst/>
                        </a:rPr>
                        <a:t>91.9%</a:t>
                      </a:r>
                      <a:endParaRPr lang="en-US" sz="1400">
                        <a:effectLst/>
                        <a:latin typeface="Times New Roman" panose="02020603050405020304" pitchFamily="18" charset="0"/>
                        <a:ea typeface="MS Mincho" panose="02020609040205080304" pitchFamily="49" charset="-128"/>
                      </a:endParaRPr>
                    </a:p>
                  </a:txBody>
                  <a:tcPr marL="68580" marR="68580" marT="0" marB="0" anchor="ctr"/>
                </a:tc>
                <a:tc>
                  <a:txBody>
                    <a:bodyPr/>
                    <a:lstStyle/>
                    <a:p>
                      <a:pPr marL="0" marR="0" algn="ctr">
                        <a:spcBef>
                          <a:spcPts val="0"/>
                        </a:spcBef>
                        <a:spcAft>
                          <a:spcPts val="0"/>
                        </a:spcAft>
                      </a:pPr>
                      <a:r>
                        <a:rPr lang="en-US" sz="1400" dirty="0" smtClean="0">
                          <a:effectLst/>
                        </a:rPr>
                        <a:t>89.1%</a:t>
                      </a:r>
                      <a:endParaRPr lang="en-US" sz="1400" dirty="0">
                        <a:effectLst/>
                        <a:latin typeface="Times New Roman" panose="02020603050405020304" pitchFamily="18" charset="0"/>
                        <a:ea typeface="MS Mincho" panose="02020609040205080304" pitchFamily="49" charset="-128"/>
                      </a:endParaRPr>
                    </a:p>
                  </a:txBody>
                  <a:tcPr marL="68580" marR="68580" marT="0" marB="0" anchor="ctr"/>
                </a:tc>
              </a:tr>
              <a:tr h="539238">
                <a:tc>
                  <a:txBody>
                    <a:bodyPr/>
                    <a:lstStyle/>
                    <a:p>
                      <a:pPr marL="0" marR="0">
                        <a:spcBef>
                          <a:spcPts val="0"/>
                        </a:spcBef>
                        <a:spcAft>
                          <a:spcPts val="0"/>
                        </a:spcAft>
                      </a:pPr>
                      <a:r>
                        <a:rPr lang="en-US" sz="1400" b="0" dirty="0">
                          <a:solidFill>
                            <a:schemeClr val="tx1"/>
                          </a:solidFill>
                          <a:effectLst/>
                        </a:rPr>
                        <a:t>Ratio of out-of-pocket spending to family income is 5% or </a:t>
                      </a:r>
                      <a:r>
                        <a:rPr lang="en-US" sz="1400" b="0" dirty="0" smtClean="0">
                          <a:solidFill>
                            <a:schemeClr val="tx1"/>
                          </a:solidFill>
                          <a:effectLst/>
                        </a:rPr>
                        <a:t>more</a:t>
                      </a:r>
                    </a:p>
                    <a:p>
                      <a:pPr marL="0" marR="0">
                        <a:spcBef>
                          <a:spcPts val="0"/>
                        </a:spcBef>
                        <a:spcAft>
                          <a:spcPts val="0"/>
                        </a:spcAft>
                      </a:pPr>
                      <a:endParaRPr lang="en-US" sz="1400" b="0" dirty="0">
                        <a:solidFill>
                          <a:schemeClr val="tx1"/>
                        </a:solidFill>
                        <a:effectLst/>
                        <a:latin typeface="Times New Roman" panose="02020603050405020304" pitchFamily="18" charset="0"/>
                        <a:ea typeface="MS Mincho" panose="02020609040205080304" pitchFamily="49" charset="-128"/>
                      </a:endParaRPr>
                    </a:p>
                  </a:txBody>
                  <a:tcPr marL="68580" marR="68580" marT="0" marB="0" anchor="ctr">
                    <a:solidFill>
                      <a:srgbClr val="E9EDF4"/>
                    </a:solidFill>
                  </a:tcPr>
                </a:tc>
                <a:tc>
                  <a:txBody>
                    <a:bodyPr/>
                    <a:lstStyle/>
                    <a:p>
                      <a:pPr marL="0" marR="0" algn="ctr">
                        <a:spcBef>
                          <a:spcPts val="0"/>
                        </a:spcBef>
                        <a:spcAft>
                          <a:spcPts val="0"/>
                        </a:spcAft>
                      </a:pPr>
                      <a:r>
                        <a:rPr lang="en-US" sz="1400" dirty="0">
                          <a:effectLst/>
                        </a:rPr>
                        <a:t>9.0%</a:t>
                      </a:r>
                      <a:endParaRPr lang="en-US" sz="1400" dirty="0">
                        <a:effectLst/>
                        <a:latin typeface="Times New Roman" panose="02020603050405020304" pitchFamily="18" charset="0"/>
                        <a:ea typeface="MS Mincho" panose="02020609040205080304" pitchFamily="49" charset="-128"/>
                      </a:endParaRPr>
                    </a:p>
                  </a:txBody>
                  <a:tcPr marL="68580" marR="68580" marT="0" marB="0" anchor="ctr"/>
                </a:tc>
                <a:tc>
                  <a:txBody>
                    <a:bodyPr/>
                    <a:lstStyle/>
                    <a:p>
                      <a:pPr marL="0" marR="0" algn="ctr">
                        <a:spcBef>
                          <a:spcPts val="0"/>
                        </a:spcBef>
                        <a:spcAft>
                          <a:spcPts val="0"/>
                        </a:spcAft>
                      </a:pPr>
                      <a:r>
                        <a:rPr lang="en-US" sz="1400" dirty="0">
                          <a:effectLst/>
                        </a:rPr>
                        <a:t>10.2%</a:t>
                      </a:r>
                      <a:endParaRPr lang="en-US" sz="1400" dirty="0">
                        <a:effectLst/>
                        <a:latin typeface="Times New Roman" panose="02020603050405020304" pitchFamily="18" charset="0"/>
                        <a:ea typeface="MS Mincho" panose="02020609040205080304" pitchFamily="49" charset="-128"/>
                      </a:endParaRPr>
                    </a:p>
                  </a:txBody>
                  <a:tcPr marL="68580" marR="68580" marT="0" marB="0" anchor="ctr">
                    <a:solidFill>
                      <a:srgbClr val="E9EDF4"/>
                    </a:solidFill>
                  </a:tcPr>
                </a:tc>
                <a:tc>
                  <a:txBody>
                    <a:bodyPr/>
                    <a:lstStyle/>
                    <a:p>
                      <a:pPr marL="0" marR="0" algn="ctr">
                        <a:spcBef>
                          <a:spcPts val="0"/>
                        </a:spcBef>
                        <a:spcAft>
                          <a:spcPts val="0"/>
                        </a:spcAft>
                      </a:pPr>
                      <a:r>
                        <a:rPr lang="en-US" sz="1400" dirty="0">
                          <a:effectLst/>
                        </a:rPr>
                        <a:t>8.1%</a:t>
                      </a:r>
                      <a:endParaRPr lang="en-US" sz="1400" dirty="0">
                        <a:effectLst/>
                        <a:latin typeface="Times New Roman" panose="02020603050405020304" pitchFamily="18" charset="0"/>
                        <a:ea typeface="MS Mincho" panose="02020609040205080304" pitchFamily="49" charset="-128"/>
                      </a:endParaRPr>
                    </a:p>
                  </a:txBody>
                  <a:tcPr marL="68580" marR="68580" marT="0" marB="0" anchor="ctr"/>
                </a:tc>
                <a:tc>
                  <a:txBody>
                    <a:bodyPr/>
                    <a:lstStyle/>
                    <a:p>
                      <a:pPr marL="0" marR="0" algn="ctr">
                        <a:spcBef>
                          <a:spcPts val="0"/>
                        </a:spcBef>
                        <a:spcAft>
                          <a:spcPts val="0"/>
                        </a:spcAft>
                      </a:pPr>
                      <a:r>
                        <a:rPr lang="en-US" sz="1400" dirty="0" smtClean="0">
                          <a:effectLst/>
                        </a:rPr>
                        <a:t>10.9%</a:t>
                      </a:r>
                      <a:endParaRPr lang="en-US" sz="1400" dirty="0">
                        <a:effectLst/>
                        <a:latin typeface="Times New Roman" panose="02020603050405020304" pitchFamily="18" charset="0"/>
                        <a:ea typeface="MS Mincho" panose="02020609040205080304" pitchFamily="49" charset="-128"/>
                      </a:endParaRPr>
                    </a:p>
                  </a:txBody>
                  <a:tcPr marL="68580" marR="68580" marT="0" marB="0" anchor="ctr"/>
                </a:tc>
              </a:tr>
              <a:tr h="539238">
                <a:tc>
                  <a:txBody>
                    <a:bodyPr/>
                    <a:lstStyle/>
                    <a:p>
                      <a:pPr marL="0" marR="0">
                        <a:spcBef>
                          <a:spcPts val="0"/>
                        </a:spcBef>
                        <a:spcAft>
                          <a:spcPts val="0"/>
                        </a:spcAft>
                      </a:pPr>
                      <a:r>
                        <a:rPr lang="en-US" sz="1400" b="0" dirty="0">
                          <a:solidFill>
                            <a:schemeClr val="tx1"/>
                          </a:solidFill>
                          <a:effectLst/>
                        </a:rPr>
                        <a:t>Ratio of out-of-pocket spending to family income is 10% or </a:t>
                      </a:r>
                      <a:r>
                        <a:rPr lang="en-US" sz="1400" b="0" dirty="0" smtClean="0">
                          <a:solidFill>
                            <a:schemeClr val="tx1"/>
                          </a:solidFill>
                          <a:effectLst/>
                        </a:rPr>
                        <a:t>more</a:t>
                      </a:r>
                    </a:p>
                    <a:p>
                      <a:pPr marL="0" marR="0">
                        <a:spcBef>
                          <a:spcPts val="0"/>
                        </a:spcBef>
                        <a:spcAft>
                          <a:spcPts val="0"/>
                        </a:spcAft>
                      </a:pPr>
                      <a:endParaRPr lang="en-US" sz="1400" b="0" dirty="0">
                        <a:solidFill>
                          <a:schemeClr val="tx1"/>
                        </a:solidFill>
                        <a:effectLst/>
                        <a:latin typeface="Times New Roman" panose="02020603050405020304" pitchFamily="18" charset="0"/>
                        <a:ea typeface="MS Mincho" panose="02020609040205080304" pitchFamily="49" charset="-128"/>
                      </a:endParaRPr>
                    </a:p>
                  </a:txBody>
                  <a:tcPr marL="68580" marR="68580" marT="0" marB="0" anchor="ctr">
                    <a:solidFill>
                      <a:srgbClr val="D0D8E8"/>
                    </a:solidFill>
                  </a:tcPr>
                </a:tc>
                <a:tc>
                  <a:txBody>
                    <a:bodyPr/>
                    <a:lstStyle/>
                    <a:p>
                      <a:pPr marL="0" marR="0" algn="ctr">
                        <a:spcBef>
                          <a:spcPts val="0"/>
                        </a:spcBef>
                        <a:spcAft>
                          <a:spcPts val="0"/>
                        </a:spcAft>
                      </a:pPr>
                      <a:r>
                        <a:rPr lang="en-US" sz="1400" dirty="0">
                          <a:effectLst/>
                        </a:rPr>
                        <a:t>3.6%</a:t>
                      </a:r>
                      <a:endParaRPr lang="en-US" sz="1400" dirty="0">
                        <a:effectLst/>
                        <a:latin typeface="Times New Roman" panose="02020603050405020304" pitchFamily="18" charset="0"/>
                        <a:ea typeface="MS Mincho" panose="02020609040205080304" pitchFamily="49" charset="-128"/>
                      </a:endParaRPr>
                    </a:p>
                  </a:txBody>
                  <a:tcPr marL="68580" marR="68580" marT="0" marB="0" anchor="ctr"/>
                </a:tc>
                <a:tc>
                  <a:txBody>
                    <a:bodyPr/>
                    <a:lstStyle/>
                    <a:p>
                      <a:pPr marL="0" marR="0" algn="ctr">
                        <a:spcBef>
                          <a:spcPts val="0"/>
                        </a:spcBef>
                        <a:spcAft>
                          <a:spcPts val="0"/>
                        </a:spcAft>
                      </a:pPr>
                      <a:r>
                        <a:rPr lang="en-US" sz="1400">
                          <a:effectLst/>
                        </a:rPr>
                        <a:t>4.5%</a:t>
                      </a:r>
                      <a:endParaRPr lang="en-US" sz="1400">
                        <a:effectLst/>
                        <a:latin typeface="Times New Roman" panose="02020603050405020304" pitchFamily="18" charset="0"/>
                        <a:ea typeface="MS Mincho" panose="02020609040205080304" pitchFamily="49" charset="-128"/>
                      </a:endParaRPr>
                    </a:p>
                  </a:txBody>
                  <a:tcPr marL="68580" marR="68580" marT="0" marB="0" anchor="ctr"/>
                </a:tc>
                <a:tc>
                  <a:txBody>
                    <a:bodyPr/>
                    <a:lstStyle/>
                    <a:p>
                      <a:pPr marL="0" marR="0" algn="ctr">
                        <a:spcBef>
                          <a:spcPts val="0"/>
                        </a:spcBef>
                        <a:spcAft>
                          <a:spcPts val="0"/>
                        </a:spcAft>
                      </a:pPr>
                      <a:r>
                        <a:rPr lang="en-US" sz="1400" dirty="0">
                          <a:effectLst/>
                        </a:rPr>
                        <a:t>3.1%</a:t>
                      </a:r>
                      <a:endParaRPr lang="en-US" sz="1400" dirty="0">
                        <a:effectLst/>
                        <a:latin typeface="Times New Roman" panose="02020603050405020304" pitchFamily="18" charset="0"/>
                        <a:ea typeface="MS Mincho" panose="02020609040205080304" pitchFamily="49" charset="-128"/>
                      </a:endParaRPr>
                    </a:p>
                  </a:txBody>
                  <a:tcPr marL="68580" marR="68580" marT="0" marB="0" anchor="ctr"/>
                </a:tc>
                <a:tc>
                  <a:txBody>
                    <a:bodyPr/>
                    <a:lstStyle/>
                    <a:p>
                      <a:pPr marL="0" marR="0" algn="ctr">
                        <a:spcBef>
                          <a:spcPts val="0"/>
                        </a:spcBef>
                        <a:spcAft>
                          <a:spcPts val="0"/>
                        </a:spcAft>
                      </a:pPr>
                      <a:r>
                        <a:rPr lang="en-US" sz="1400" dirty="0">
                          <a:effectLst/>
                        </a:rPr>
                        <a:t>4.2%</a:t>
                      </a:r>
                      <a:endParaRPr lang="en-US" sz="1400" dirty="0">
                        <a:effectLst/>
                        <a:latin typeface="Times New Roman" panose="02020603050405020304" pitchFamily="18" charset="0"/>
                        <a:ea typeface="MS Mincho" panose="02020609040205080304" pitchFamily="49" charset="-128"/>
                      </a:endParaRPr>
                    </a:p>
                  </a:txBody>
                  <a:tcPr marL="68580" marR="68580" marT="0" marB="0" anchor="ctr"/>
                </a:tc>
              </a:tr>
            </a:tbl>
          </a:graphicData>
        </a:graphic>
      </p:graphicFrame>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5805086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smtClean="0"/>
              <a:t>Amount of Medical Bills Being Paid Off Over Time in Massachusetts in 2015</a:t>
            </a:r>
            <a:endParaRPr lang="en-US" sz="2600" dirty="0"/>
          </a:p>
        </p:txBody>
      </p:sp>
      <p:sp>
        <p:nvSpPr>
          <p:cNvPr id="5" name="Footer Placeholder 4"/>
          <p:cNvSpPr>
            <a:spLocks noGrp="1"/>
          </p:cNvSpPr>
          <p:nvPr>
            <p:ph type="ftr" sz="quarter" idx="11"/>
          </p:nvPr>
        </p:nvSpPr>
        <p:spPr/>
        <p:txBody>
          <a:bodyPr/>
          <a:lstStyle/>
          <a:p>
            <a:pPr algn="l">
              <a:defRPr/>
            </a:pPr>
            <a:r>
              <a:rPr lang="en-US" smtClean="0"/>
              <a:t>MASSACHUSETTS HEALTH INSURANCE SURVEY</a:t>
            </a:r>
            <a:endParaRPr lang="en-US"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67</a:t>
            </a:fld>
            <a:endParaRPr lang="en-US" altLang="en-US" dirty="0"/>
          </a:p>
        </p:txBody>
      </p:sp>
      <p:graphicFrame>
        <p:nvGraphicFramePr>
          <p:cNvPr id="7" name="Chart 6"/>
          <p:cNvGraphicFramePr/>
          <p:nvPr>
            <p:extLst>
              <p:ext uri="{D42A27DB-BD31-4B8C-83A1-F6EECF244321}">
                <p14:modId xmlns:p14="http://schemas.microsoft.com/office/powerpoint/2010/main" val="3613660964"/>
              </p:ext>
            </p:extLst>
          </p:nvPr>
        </p:nvGraphicFramePr>
        <p:xfrm>
          <a:off x="651511" y="1931670"/>
          <a:ext cx="7686040" cy="394335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571500" y="5772150"/>
            <a:ext cx="6492240"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Tree>
    <p:extLst>
      <p:ext uri="{BB962C8B-B14F-4D97-AF65-F5344CB8AC3E}">
        <p14:creationId xmlns:p14="http://schemas.microsoft.com/office/powerpoint/2010/main" val="18719112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smtClean="0"/>
              <a:t>Age of Medical Bills Being </a:t>
            </a:r>
            <a:r>
              <a:rPr lang="en-US" sz="2600" dirty="0"/>
              <a:t>Paid Off Over Time in Massachusetts in </a:t>
            </a:r>
            <a:r>
              <a:rPr lang="en-US" sz="2600" dirty="0" smtClean="0"/>
              <a:t>2015</a:t>
            </a:r>
            <a:endParaRPr lang="en-US" sz="2600" dirty="0"/>
          </a:p>
        </p:txBody>
      </p:sp>
      <p:sp>
        <p:nvSpPr>
          <p:cNvPr id="5" name="Footer Placeholder 4"/>
          <p:cNvSpPr>
            <a:spLocks noGrp="1"/>
          </p:cNvSpPr>
          <p:nvPr>
            <p:ph type="ftr" sz="quarter" idx="11"/>
          </p:nvPr>
        </p:nvSpPr>
        <p:spPr/>
        <p:txBody>
          <a:bodyPr/>
          <a:lstStyle/>
          <a:p>
            <a:pPr algn="l">
              <a:defRPr/>
            </a:pPr>
            <a:r>
              <a:rPr lang="en-US" smtClean="0"/>
              <a:t>MASSACHUSETTS HEALTH INSURANCE SURVEY</a:t>
            </a:r>
            <a:endParaRPr lang="en-US"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68</a:t>
            </a:fld>
            <a:endParaRPr lang="en-US" altLang="en-US" dirty="0"/>
          </a:p>
        </p:txBody>
      </p:sp>
      <p:graphicFrame>
        <p:nvGraphicFramePr>
          <p:cNvPr id="7" name="Chart 6"/>
          <p:cNvGraphicFramePr/>
          <p:nvPr>
            <p:extLst>
              <p:ext uri="{D42A27DB-BD31-4B8C-83A1-F6EECF244321}">
                <p14:modId xmlns:p14="http://schemas.microsoft.com/office/powerpoint/2010/main" val="712244140"/>
              </p:ext>
            </p:extLst>
          </p:nvPr>
        </p:nvGraphicFramePr>
        <p:xfrm>
          <a:off x="555940" y="1885950"/>
          <a:ext cx="7898131" cy="413242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571500" y="5772150"/>
            <a:ext cx="6492240"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Tree>
    <p:extLst>
      <p:ext uri="{BB962C8B-B14F-4D97-AF65-F5344CB8AC3E}">
        <p14:creationId xmlns:p14="http://schemas.microsoft.com/office/powerpoint/2010/main" val="37013297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smtClean="0"/>
              <a:t>Implications of Difficulties with Medical Bills for Families in </a:t>
            </a:r>
            <a:r>
              <a:rPr lang="en-US" sz="2600" dirty="0"/>
              <a:t>Massachusetts in </a:t>
            </a:r>
            <a:r>
              <a:rPr lang="en-US" sz="2600" dirty="0" smtClean="0"/>
              <a:t>2015</a:t>
            </a:r>
            <a:endParaRPr lang="en-US" sz="2600" dirty="0"/>
          </a:p>
        </p:txBody>
      </p:sp>
      <p:sp>
        <p:nvSpPr>
          <p:cNvPr id="5" name="Footer Placeholder 4"/>
          <p:cNvSpPr>
            <a:spLocks noGrp="1"/>
          </p:cNvSpPr>
          <p:nvPr>
            <p:ph type="ftr" sz="quarter" idx="11"/>
          </p:nvPr>
        </p:nvSpPr>
        <p:spPr/>
        <p:txBody>
          <a:bodyPr/>
          <a:lstStyle/>
          <a:p>
            <a:pPr algn="l">
              <a:defRPr/>
            </a:pPr>
            <a:r>
              <a:rPr lang="en-US" smtClean="0"/>
              <a:t>MASSACHUSETTS HEALTH INSURANCE SURVEY</a:t>
            </a:r>
            <a:endParaRPr lang="en-US"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69</a:t>
            </a:fld>
            <a:endParaRPr lang="en-US" altLang="en-US" dirty="0"/>
          </a:p>
        </p:txBody>
      </p:sp>
      <p:graphicFrame>
        <p:nvGraphicFramePr>
          <p:cNvPr id="7" name="Chart 6"/>
          <p:cNvGraphicFramePr/>
          <p:nvPr>
            <p:extLst>
              <p:ext uri="{D42A27DB-BD31-4B8C-83A1-F6EECF244321}">
                <p14:modId xmlns:p14="http://schemas.microsoft.com/office/powerpoint/2010/main" val="4105414729"/>
              </p:ext>
            </p:extLst>
          </p:nvPr>
        </p:nvGraphicFramePr>
        <p:xfrm>
          <a:off x="555940" y="1885950"/>
          <a:ext cx="7898131" cy="413242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571500" y="5772150"/>
            <a:ext cx="6492240"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Tree>
    <p:extLst>
      <p:ext uri="{BB962C8B-B14F-4D97-AF65-F5344CB8AC3E}">
        <p14:creationId xmlns:p14="http://schemas.microsoft.com/office/powerpoint/2010/main" val="4286754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54057670"/>
              </p:ext>
            </p:extLst>
          </p:nvPr>
        </p:nvGraphicFramePr>
        <p:xfrm>
          <a:off x="449263" y="1474470"/>
          <a:ext cx="8039100" cy="375158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3" y="491490"/>
            <a:ext cx="8039100" cy="886460"/>
          </a:xfrm>
        </p:spPr>
        <p:txBody>
          <a:bodyPr/>
          <a:lstStyle/>
          <a:p>
            <a:r>
              <a:rPr lang="en-US" sz="2600" dirty="0" smtClean="0"/>
              <a:t>Health Insurance Coverage in </a:t>
            </a:r>
            <a:br>
              <a:rPr lang="en-US" sz="2600" dirty="0" smtClean="0"/>
            </a:br>
            <a:r>
              <a:rPr lang="en-US" sz="2600" dirty="0" smtClean="0"/>
              <a:t>Massachusetts in 2015,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7</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6747572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smtClean="0"/>
              <a:t>Implications of Difficulties Paying Medical Bills in Massachusetts in 2015, Overall and by Age </a:t>
            </a:r>
            <a:r>
              <a:rPr lang="en-US" sz="2600" dirty="0"/>
              <a:t>G</a:t>
            </a:r>
            <a:r>
              <a:rPr lang="en-US" sz="2600" dirty="0" smtClean="0"/>
              <a:t>roup</a:t>
            </a:r>
            <a:endParaRPr lang="en-US" sz="2600"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70</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14378731"/>
              </p:ext>
            </p:extLst>
          </p:nvPr>
        </p:nvGraphicFramePr>
        <p:xfrm>
          <a:off x="449263" y="1474470"/>
          <a:ext cx="8039100" cy="429768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803188" y="5732621"/>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9"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2832137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600" dirty="0" smtClean="0"/>
              <a:t>Implications of Difficulties Paying Medical Bills in Massachusetts in 2015, by Family Income</a:t>
            </a:r>
            <a:endParaRPr lang="en-US" sz="2600" dirty="0"/>
          </a:p>
        </p:txBody>
      </p:sp>
      <p:sp>
        <p:nvSpPr>
          <p:cNvPr id="6" name="Slide Number Placeholder 5"/>
          <p:cNvSpPr>
            <a:spLocks noGrp="1"/>
          </p:cNvSpPr>
          <p:nvPr>
            <p:ph type="sldNum" sz="quarter" idx="12"/>
          </p:nvPr>
        </p:nvSpPr>
        <p:spPr/>
        <p:txBody>
          <a:bodyPr/>
          <a:lstStyle/>
          <a:p>
            <a:fld id="{7BE6BEC1-6C80-4843-84D8-EF9FABDC7B1C}" type="slidenum">
              <a:rPr lang="en-US" altLang="en-US" smtClean="0"/>
              <a:pPr/>
              <a:t>71</a:t>
            </a:fld>
            <a:endParaRPr lang="en-US" altLang="en-US" dirty="0"/>
          </a:p>
        </p:txBody>
      </p:sp>
      <p:graphicFrame>
        <p:nvGraphicFramePr>
          <p:cNvPr id="7" name="Chart 6"/>
          <p:cNvGraphicFramePr/>
          <p:nvPr>
            <p:extLst>
              <p:ext uri="{D42A27DB-BD31-4B8C-83A1-F6EECF244321}">
                <p14:modId xmlns:p14="http://schemas.microsoft.com/office/powerpoint/2010/main" val="196561810"/>
              </p:ext>
            </p:extLst>
          </p:nvPr>
        </p:nvGraphicFramePr>
        <p:xfrm>
          <a:off x="449263" y="1474470"/>
          <a:ext cx="8039100" cy="428625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803187" y="576072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9"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5246471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Approaches Used by Families to Lower Health Care Costs in Massachusetts in 2015</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72</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solidFill>
                <a:prstClr val="black"/>
              </a:solidFill>
            </a:endParaRPr>
          </a:p>
          <a:p>
            <a:r>
              <a:rPr lang="en-US" sz="1000" dirty="0" smtClean="0">
                <a:solidFill>
                  <a:prstClr val="black"/>
                </a:solidFill>
              </a:rPr>
              <a:t>Source:  2015 Massachusetts Health Insurance Survey</a:t>
            </a:r>
            <a:endParaRPr lang="en-US" sz="1000" dirty="0">
              <a:solidFill>
                <a:prstClr val="black"/>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68374840"/>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67969258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67956839"/>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Approaches </a:t>
            </a:r>
            <a:r>
              <a:rPr lang="en-US" sz="2600" dirty="0"/>
              <a:t>Used by </a:t>
            </a:r>
            <a:r>
              <a:rPr lang="en-US" sz="2600" dirty="0" smtClean="0"/>
              <a:t>Families </a:t>
            </a:r>
            <a:r>
              <a:rPr lang="en-US" sz="2600" dirty="0"/>
              <a:t>to Lower Health Care </a:t>
            </a:r>
            <a:r>
              <a:rPr lang="en-US" sz="2600" dirty="0" smtClean="0"/>
              <a:t>Costs </a:t>
            </a:r>
            <a:r>
              <a:rPr lang="en-US" sz="2600" dirty="0"/>
              <a:t>in </a:t>
            </a:r>
            <a:r>
              <a:rPr lang="en-US" sz="2600" dirty="0" smtClean="0"/>
              <a:t>Massachusetts in 2015,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73</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05766816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032250596"/>
              </p:ext>
            </p:extLst>
          </p:nvPr>
        </p:nvGraphicFramePr>
        <p:xfrm>
          <a:off x="449263" y="1857253"/>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Approaches </a:t>
            </a:r>
            <a:r>
              <a:rPr lang="en-US" sz="2600" dirty="0"/>
              <a:t>Used by </a:t>
            </a:r>
            <a:r>
              <a:rPr lang="en-US" sz="2600" dirty="0" smtClean="0"/>
              <a:t>Families </a:t>
            </a:r>
            <a:r>
              <a:rPr lang="en-US" sz="2600" dirty="0"/>
              <a:t>to Lower Health Care </a:t>
            </a:r>
            <a:r>
              <a:rPr lang="en-US" sz="2600" dirty="0" smtClean="0"/>
              <a:t>Costs </a:t>
            </a:r>
            <a:r>
              <a:rPr lang="en-US" sz="2600" dirty="0"/>
              <a:t>in </a:t>
            </a:r>
            <a:r>
              <a:rPr lang="en-US" sz="2600" dirty="0" smtClean="0"/>
              <a:t>Massachusetts in 2015,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74</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234919574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664042905"/>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226107" cy="641350"/>
          </a:xfrm>
        </p:spPr>
        <p:txBody>
          <a:bodyPr/>
          <a:lstStyle/>
          <a:p>
            <a:r>
              <a:rPr lang="en-US" sz="2600" dirty="0" smtClean="0"/>
              <a:t>Approaches </a:t>
            </a:r>
            <a:r>
              <a:rPr lang="en-US" sz="2600" dirty="0"/>
              <a:t>Used by </a:t>
            </a:r>
            <a:r>
              <a:rPr lang="en-US" sz="2600" dirty="0" smtClean="0"/>
              <a:t>Families </a:t>
            </a:r>
            <a:r>
              <a:rPr lang="en-US" sz="2600" dirty="0"/>
              <a:t>to Lower Health Care </a:t>
            </a:r>
            <a:r>
              <a:rPr lang="en-US" sz="2600" dirty="0" smtClean="0"/>
              <a:t>Costs </a:t>
            </a:r>
            <a:r>
              <a:rPr lang="en-US" sz="2600" dirty="0"/>
              <a:t>in </a:t>
            </a:r>
            <a:r>
              <a:rPr lang="en-US" sz="2600" dirty="0" smtClean="0"/>
              <a:t>Massachusetts in 2015, 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75</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21591156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932126321"/>
              </p:ext>
            </p:extLst>
          </p:nvPr>
        </p:nvGraphicFramePr>
        <p:xfrm>
          <a:off x="449263" y="1646238"/>
          <a:ext cx="8039100" cy="38401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237537" cy="641350"/>
          </a:xfrm>
        </p:spPr>
        <p:txBody>
          <a:bodyPr/>
          <a:lstStyle/>
          <a:p>
            <a:r>
              <a:rPr lang="en-US" sz="2600" dirty="0" smtClean="0"/>
              <a:t>Approaches </a:t>
            </a:r>
            <a:r>
              <a:rPr lang="en-US" sz="2600" dirty="0"/>
              <a:t>Used by </a:t>
            </a:r>
            <a:r>
              <a:rPr lang="en-US" sz="2600" dirty="0" smtClean="0"/>
              <a:t>Families </a:t>
            </a:r>
            <a:r>
              <a:rPr lang="en-US" sz="2600" dirty="0"/>
              <a:t>to Lower Health Care </a:t>
            </a:r>
            <a:r>
              <a:rPr lang="en-US" sz="2600" dirty="0" smtClean="0"/>
              <a:t>Costs </a:t>
            </a:r>
            <a:r>
              <a:rPr lang="en-US" sz="2600" dirty="0"/>
              <a:t>in </a:t>
            </a:r>
            <a:r>
              <a:rPr lang="en-US" sz="2600" dirty="0" smtClean="0"/>
              <a:t>Massachusetts in 2015,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76</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endParaRPr lang="en-US" sz="1000" dirty="0" smtClean="0"/>
          </a:p>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197324605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454660"/>
            <a:ext cx="8039100" cy="641350"/>
          </a:xfrm>
        </p:spPr>
        <p:txBody>
          <a:bodyPr/>
          <a:lstStyle/>
          <a:p>
            <a:r>
              <a:rPr lang="en-US" sz="2600" dirty="0" smtClean="0"/>
              <a:t>Approaches </a:t>
            </a:r>
            <a:r>
              <a:rPr lang="en-US" sz="2600" dirty="0"/>
              <a:t>Used by </a:t>
            </a:r>
            <a:r>
              <a:rPr lang="en-US" sz="2600" dirty="0" smtClean="0"/>
              <a:t>Families </a:t>
            </a:r>
            <a:r>
              <a:rPr lang="en-US" sz="2600" dirty="0"/>
              <a:t>to Lower Health Care </a:t>
            </a:r>
            <a:r>
              <a:rPr lang="en-US" sz="2600" dirty="0" smtClean="0"/>
              <a:t>Costs </a:t>
            </a:r>
            <a:r>
              <a:rPr lang="en-US" sz="2600" dirty="0"/>
              <a:t>in </a:t>
            </a:r>
            <a:r>
              <a:rPr lang="en-US" sz="2600" dirty="0" smtClean="0"/>
              <a:t>Massachusetts in 2015,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77</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5988809"/>
              </p:ext>
            </p:extLst>
          </p:nvPr>
        </p:nvGraphicFramePr>
        <p:xfrm>
          <a:off x="331469" y="1565909"/>
          <a:ext cx="8296717" cy="4002744"/>
        </p:xfrm>
        <a:graphic>
          <a:graphicData uri="http://schemas.openxmlformats.org/drawingml/2006/table">
            <a:tbl>
              <a:tblPr firstRow="1" bandRow="1">
                <a:tableStyleId>{5C22544A-7EE6-4342-B048-85BDC9FD1C3A}</a:tableStyleId>
              </a:tblPr>
              <a:tblGrid>
                <a:gridCol w="1726916"/>
                <a:gridCol w="1071677"/>
                <a:gridCol w="1430215"/>
                <a:gridCol w="1270258"/>
                <a:gridCol w="1273650"/>
                <a:gridCol w="1524001"/>
              </a:tblGrid>
              <a:tr h="973119">
                <a:tc>
                  <a:txBody>
                    <a:bodyPr/>
                    <a:lstStyle/>
                    <a:p>
                      <a:endParaRPr lang="en-US" sz="1400" dirty="0"/>
                    </a:p>
                  </a:txBody>
                  <a:tcPr/>
                </a:tc>
                <a:tc>
                  <a:txBody>
                    <a:bodyPr/>
                    <a:lstStyle/>
                    <a:p>
                      <a:pPr algn="ctr"/>
                      <a:r>
                        <a:rPr lang="en-US" sz="1400" dirty="0" smtClean="0"/>
                        <a:t>Someone</a:t>
                      </a:r>
                      <a:r>
                        <a:rPr lang="en-US" sz="1400" baseline="0" dirty="0" smtClean="0"/>
                        <a:t> in family t</a:t>
                      </a:r>
                      <a:r>
                        <a:rPr lang="en-US" sz="1400" dirty="0" smtClean="0"/>
                        <a:t>ried to stay healthier (%)</a:t>
                      </a:r>
                      <a:endParaRPr lang="en-US" sz="1400" dirty="0"/>
                    </a:p>
                  </a:txBody>
                  <a:tcPr/>
                </a:tc>
                <a:tc>
                  <a:txBody>
                    <a:bodyPr/>
                    <a:lstStyle/>
                    <a:p>
                      <a:pPr algn="ctr"/>
                      <a:r>
                        <a:rPr lang="en-US" sz="1400" dirty="0" smtClean="0"/>
                        <a:t>Someone in family switched to lower cost health insurance plan (%)</a:t>
                      </a:r>
                      <a:endParaRPr lang="en-US" sz="1400" dirty="0"/>
                    </a:p>
                  </a:txBody>
                  <a:tcPr/>
                </a:tc>
                <a:tc>
                  <a:txBody>
                    <a:bodyPr/>
                    <a:lstStyle/>
                    <a:p>
                      <a:pPr algn="ctr"/>
                      <a:r>
                        <a:rPr lang="en-US" sz="1400" dirty="0" smtClean="0"/>
                        <a:t>Someone</a:t>
                      </a:r>
                      <a:r>
                        <a:rPr lang="en-US" sz="1400" baseline="0" dirty="0" smtClean="0"/>
                        <a:t> in family w</a:t>
                      </a:r>
                      <a:r>
                        <a:rPr lang="en-US" sz="1400" dirty="0" smtClean="0"/>
                        <a:t>ent without needed health care (%)</a:t>
                      </a:r>
                      <a:endParaRPr lang="en-US" sz="1400" dirty="0"/>
                    </a:p>
                  </a:txBody>
                  <a:tcPr/>
                </a:tc>
                <a:tc>
                  <a:txBody>
                    <a:bodyPr/>
                    <a:lstStyle/>
                    <a:p>
                      <a:pPr algn="ctr"/>
                      <a:r>
                        <a:rPr lang="en-US" sz="1400" dirty="0" smtClean="0"/>
                        <a:t>Someone in family went without health insurance (%)</a:t>
                      </a:r>
                      <a:endParaRPr lang="en-US" sz="1400" dirty="0"/>
                    </a:p>
                  </a:txBody>
                  <a:tcPr/>
                </a:tc>
                <a:tc>
                  <a:txBody>
                    <a:bodyPr/>
                    <a:lstStyle/>
                    <a:p>
                      <a:pPr algn="ctr"/>
                      <a:r>
                        <a:rPr lang="en-US" sz="1400" dirty="0" smtClean="0"/>
                        <a:t>Someone</a:t>
                      </a:r>
                      <a:r>
                        <a:rPr lang="en-US" sz="1400" baseline="0" dirty="0" smtClean="0"/>
                        <a:t> in family c</a:t>
                      </a:r>
                      <a:r>
                        <a:rPr lang="en-US" sz="1400" dirty="0" smtClean="0"/>
                        <a:t>hanged to lower cost doctor or other health care provider (%)</a:t>
                      </a:r>
                      <a:endParaRPr lang="en-US" sz="1400" dirty="0"/>
                    </a:p>
                  </a:txBody>
                  <a:tcPr/>
                </a:tc>
              </a:tr>
              <a:tr h="355563">
                <a:tc>
                  <a:txBody>
                    <a:bodyPr/>
                    <a:lstStyle/>
                    <a:p>
                      <a:r>
                        <a:rPr lang="en-US" sz="1400" dirty="0" smtClean="0">
                          <a:latin typeface="+mn-lt"/>
                        </a:rPr>
                        <a:t>Western MA</a:t>
                      </a:r>
                    </a:p>
                  </a:txBody>
                  <a:tcPr anchor="ctr"/>
                </a:tc>
                <a:tc>
                  <a:txBody>
                    <a:bodyPr/>
                    <a:lstStyle/>
                    <a:p>
                      <a:pPr algn="ctr" fontAlgn="b"/>
                      <a:r>
                        <a:rPr lang="en-US" sz="1400" b="0" i="0" u="none" strike="noStrike" dirty="0" smtClean="0">
                          <a:solidFill>
                            <a:srgbClr val="000000"/>
                          </a:solidFill>
                          <a:effectLst/>
                          <a:latin typeface="+mn-lt"/>
                        </a:rPr>
                        <a:t>42.0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13.5</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19.2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9.1</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8.3</a:t>
                      </a:r>
                      <a:endParaRPr lang="en-US" sz="1400" b="0" i="0" u="none" strike="noStrike" dirty="0">
                        <a:solidFill>
                          <a:srgbClr val="000000"/>
                        </a:solidFill>
                        <a:effectLst/>
                        <a:latin typeface="+mn-lt"/>
                      </a:endParaRPr>
                    </a:p>
                  </a:txBody>
                  <a:tcPr marL="9525" marR="9525" marT="9525" marB="0" anchor="b"/>
                </a:tc>
              </a:tr>
              <a:tr h="355563">
                <a:tc>
                  <a:txBody>
                    <a:bodyPr/>
                    <a:lstStyle/>
                    <a:p>
                      <a:r>
                        <a:rPr lang="en-US" sz="1400" dirty="0" smtClean="0">
                          <a:latin typeface="+mn-lt"/>
                        </a:rPr>
                        <a:t>Central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34.2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7.2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17.6</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7.2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6.1</a:t>
                      </a:r>
                      <a:endParaRPr lang="en-US" sz="1400" b="0" i="0" u="none" strike="noStrike" dirty="0">
                        <a:solidFill>
                          <a:srgbClr val="000000"/>
                        </a:solidFill>
                        <a:effectLst/>
                        <a:latin typeface="+mn-lt"/>
                      </a:endParaRPr>
                    </a:p>
                  </a:txBody>
                  <a:tcPr marL="9525" marR="9525" marT="9525" marB="0" anchor="b"/>
                </a:tc>
              </a:tr>
              <a:tr h="355563">
                <a:tc>
                  <a:txBody>
                    <a:bodyPr/>
                    <a:lstStyle/>
                    <a:p>
                      <a:r>
                        <a:rPr lang="en-US" sz="1400" dirty="0" smtClean="0">
                          <a:latin typeface="+mn-lt"/>
                        </a:rPr>
                        <a:t>Northeast</a:t>
                      </a:r>
                      <a:r>
                        <a:rPr lang="en-US" sz="1400" baseline="0" dirty="0" smtClean="0">
                          <a:latin typeface="+mn-lt"/>
                        </a:rPr>
                        <a:t> MA</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30.5</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12.2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13.0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6.0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4.6</a:t>
                      </a:r>
                      <a:endParaRPr lang="en-US" sz="1400" b="0" i="0" u="none" strike="noStrike" dirty="0">
                        <a:solidFill>
                          <a:srgbClr val="000000"/>
                        </a:solidFill>
                        <a:effectLst/>
                        <a:latin typeface="+mn-lt"/>
                      </a:endParaRPr>
                    </a:p>
                  </a:txBody>
                  <a:tcPr marL="9525" marR="9525" marT="9525" marB="0" anchor="b"/>
                </a:tc>
              </a:tr>
              <a:tr h="355563">
                <a:tc>
                  <a:txBody>
                    <a:bodyPr/>
                    <a:lstStyle/>
                    <a:p>
                      <a:r>
                        <a:rPr lang="en-US" sz="1400" dirty="0" smtClean="0">
                          <a:latin typeface="+mn-lt"/>
                        </a:rPr>
                        <a:t>Metro West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30.6</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8.0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9.5</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4.3</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3.8</a:t>
                      </a:r>
                      <a:endParaRPr lang="en-US" sz="1400" b="0" i="0" u="none" strike="noStrike" dirty="0">
                        <a:solidFill>
                          <a:srgbClr val="000000"/>
                        </a:solidFill>
                        <a:effectLst/>
                        <a:latin typeface="+mn-lt"/>
                      </a:endParaRPr>
                    </a:p>
                  </a:txBody>
                  <a:tcPr marL="9525" marR="9525" marT="9525" marB="0" anchor="b"/>
                </a:tc>
              </a:tr>
              <a:tr h="355563">
                <a:tc>
                  <a:txBody>
                    <a:bodyPr/>
                    <a:lstStyle/>
                    <a:p>
                      <a:r>
                        <a:rPr lang="en-US" sz="1400" dirty="0" smtClean="0">
                          <a:latin typeface="+mn-lt"/>
                        </a:rPr>
                        <a:t>Metro Boston</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24.7</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9.0</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9.9</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4.4</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4.7</a:t>
                      </a:r>
                      <a:endParaRPr lang="en-US" sz="1400" b="0" i="0" u="none" strike="noStrike" dirty="0">
                        <a:solidFill>
                          <a:srgbClr val="000000"/>
                        </a:solidFill>
                        <a:effectLst/>
                        <a:latin typeface="+mn-lt"/>
                      </a:endParaRPr>
                    </a:p>
                  </a:txBody>
                  <a:tcPr marL="9525" marR="9525" marT="9525" marB="0" anchor="b"/>
                </a:tc>
              </a:tr>
              <a:tr h="355563">
                <a:tc>
                  <a:txBody>
                    <a:bodyPr/>
                    <a:lstStyle/>
                    <a:p>
                      <a:r>
                        <a:rPr lang="en-US" sz="1400" dirty="0" smtClean="0">
                          <a:latin typeface="+mn-lt"/>
                        </a:rPr>
                        <a:t>Metro South</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32.2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11.2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15.1</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7.4</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5.5</a:t>
                      </a:r>
                      <a:endParaRPr lang="en-US" sz="1400" b="0" i="0" u="none" strike="noStrike" dirty="0">
                        <a:solidFill>
                          <a:srgbClr val="000000"/>
                        </a:solidFill>
                        <a:effectLst/>
                        <a:latin typeface="+mn-lt"/>
                      </a:endParaRPr>
                    </a:p>
                  </a:txBody>
                  <a:tcPr marL="9525" marR="9525" marT="9525" marB="0" anchor="b"/>
                </a:tc>
              </a:tr>
              <a:tr h="355563">
                <a:tc>
                  <a:txBody>
                    <a:bodyPr/>
                    <a:lstStyle/>
                    <a:p>
                      <a:r>
                        <a:rPr lang="en-US" sz="1400" dirty="0" smtClean="0">
                          <a:latin typeface="+mn-lt"/>
                        </a:rPr>
                        <a:t>Southcoast</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30.8</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8.9</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9.9</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3.8</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4.0</a:t>
                      </a:r>
                      <a:endParaRPr lang="en-US" sz="1400" b="0" i="0" u="none" strike="noStrike" dirty="0">
                        <a:solidFill>
                          <a:srgbClr val="000000"/>
                        </a:solidFill>
                        <a:effectLst/>
                        <a:latin typeface="+mn-lt"/>
                      </a:endParaRPr>
                    </a:p>
                  </a:txBody>
                  <a:tcPr marL="9525" marR="9525" marT="9525" marB="0" anchor="b"/>
                </a:tc>
              </a:tr>
              <a:tr h="355563">
                <a:tc>
                  <a:txBody>
                    <a:bodyPr/>
                    <a:lstStyle/>
                    <a:p>
                      <a:r>
                        <a:rPr lang="en-US" sz="1400" dirty="0" smtClean="0">
                          <a:latin typeface="+mn-lt"/>
                        </a:rPr>
                        <a:t>Cape and</a:t>
                      </a:r>
                      <a:r>
                        <a:rPr lang="en-US" sz="1400" baseline="0" dirty="0" smtClean="0">
                          <a:latin typeface="+mn-lt"/>
                        </a:rPr>
                        <a:t> </a:t>
                      </a:r>
                      <a:r>
                        <a:rPr lang="en-US" sz="1400" dirty="0" smtClean="0">
                          <a:latin typeface="+mn-lt"/>
                        </a:rPr>
                        <a:t>Islands</a:t>
                      </a:r>
                      <a:endParaRPr lang="en-US" sz="1400" dirty="0">
                        <a:latin typeface="+mn-lt"/>
                      </a:endParaRPr>
                    </a:p>
                  </a:txBody>
                  <a:tcPr anchor="ctr"/>
                </a:tc>
                <a:tc>
                  <a:txBody>
                    <a:bodyPr/>
                    <a:lstStyle/>
                    <a:p>
                      <a:pPr algn="ctr" fontAlgn="b"/>
                      <a:r>
                        <a:rPr lang="en-US" sz="1400" b="0" i="0" u="none" strike="noStrike" dirty="0" smtClean="0">
                          <a:solidFill>
                            <a:srgbClr val="000000"/>
                          </a:solidFill>
                          <a:effectLst/>
                          <a:latin typeface="+mn-lt"/>
                        </a:rPr>
                        <a:t>31.1</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8.8</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14.2</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7.9</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b="0" i="0" u="none" strike="noStrike" dirty="0" smtClean="0">
                          <a:solidFill>
                            <a:srgbClr val="000000"/>
                          </a:solidFill>
                          <a:effectLst/>
                          <a:latin typeface="+mn-lt"/>
                        </a:rPr>
                        <a:t>2.2</a:t>
                      </a:r>
                      <a:endParaRPr lang="en-US" sz="1400" b="0" i="0" u="none" strike="noStrike" dirty="0">
                        <a:solidFill>
                          <a:srgbClr val="000000"/>
                        </a:solidFill>
                        <a:effectLst/>
                        <a:latin typeface="+mn-lt"/>
                      </a:endParaRPr>
                    </a:p>
                  </a:txBody>
                  <a:tcPr marL="9525" marR="9525" marT="9525" marB="0" anchor="b"/>
                </a:tc>
              </a:tr>
            </a:tbl>
          </a:graphicData>
        </a:graphic>
      </p:graphicFrame>
      <p:sp>
        <p:nvSpPr>
          <p:cNvPr id="6" name="TextBox 5"/>
          <p:cNvSpPr txBox="1"/>
          <p:nvPr/>
        </p:nvSpPr>
        <p:spPr>
          <a:xfrm>
            <a:off x="571500" y="5772150"/>
            <a:ext cx="6492240"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8"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620635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15211918"/>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in </a:t>
            </a:r>
            <a:br>
              <a:rPr lang="en-US" sz="2600" dirty="0" smtClean="0"/>
            </a:br>
            <a:r>
              <a:rPr lang="en-US" sz="2600" dirty="0" smtClean="0"/>
              <a:t>Massachusetts in 2015,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8</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124031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90209877"/>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in </a:t>
            </a:r>
            <a:br>
              <a:rPr lang="en-US" sz="2600" dirty="0" smtClean="0"/>
            </a:br>
            <a:r>
              <a:rPr lang="en-US" sz="2600" dirty="0" smtClean="0"/>
              <a:t>Massachusetts in 2015, by Race/Ethnicity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9</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2015 Massachusetts Health Insurance Survey</a:t>
            </a:r>
            <a:endParaRPr lang="en-US" sz="1000" dirty="0"/>
          </a:p>
        </p:txBody>
      </p:sp>
      <p:sp>
        <p:nvSpPr>
          <p:cNvPr id="7" name="Footer Placeholder 4"/>
          <p:cNvSpPr>
            <a:spLocks noGrp="1"/>
          </p:cNvSpPr>
          <p:nvPr>
            <p:ph type="ftr" sz="quarter" idx="11"/>
          </p:nvPr>
        </p:nvSpPr>
        <p:spPr>
          <a:xfrm>
            <a:off x="393700" y="6465888"/>
            <a:ext cx="2225675" cy="365125"/>
          </a:xfrm>
        </p:spPr>
        <p:txBody>
          <a:bodyPr/>
          <a:lstStyle/>
          <a:p>
            <a:pPr algn="l">
              <a:defRPr/>
            </a:pPr>
            <a:r>
              <a:rPr lang="en-US" dirty="0" smtClean="0"/>
              <a:t>MASSACHUSETTS HEALTH INSURANCE SURVEY</a:t>
            </a:r>
            <a:endParaRPr lang="en-US" dirty="0"/>
          </a:p>
        </p:txBody>
      </p:sp>
    </p:spTree>
    <p:extLst>
      <p:ext uri="{BB962C8B-B14F-4D97-AF65-F5344CB8AC3E}">
        <p14:creationId xmlns:p14="http://schemas.microsoft.com/office/powerpoint/2010/main" val="3273394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TEMPLATE 5_2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FINALPowerPointTEMPLATE 5_28</Template>
  <TotalTime>7364</TotalTime>
  <Words>4856</Words>
  <Application>Microsoft Office PowerPoint</Application>
  <PresentationFormat>On-screen Show (4:3)</PresentationFormat>
  <Paragraphs>887</Paragraphs>
  <Slides>77</Slides>
  <Notes>68</Notes>
  <HiddenSlides>0</HiddenSlides>
  <MMClips>0</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FINALPowerPointTEMPLATE 5_28</vt:lpstr>
      <vt:lpstr>PowerPoint Presentation</vt:lpstr>
      <vt:lpstr>OVERVIEW</vt:lpstr>
      <vt:lpstr>BACKGROUND ON THE MHIS</vt:lpstr>
      <vt:lpstr>1. Health insurance coverage and Uninsurance</vt:lpstr>
      <vt:lpstr>Uninsurance Rate in Massachusetts in 2008-2011, 2014 and 2015 </vt:lpstr>
      <vt:lpstr>Health Insurance Coverage in Massachusetts in 2015 </vt:lpstr>
      <vt:lpstr>Health Insurance Coverage in  Massachusetts in 2015, by Age Group</vt:lpstr>
      <vt:lpstr>Health Insurance Coverage in  Massachusetts in 2015, by Gender</vt:lpstr>
      <vt:lpstr>Health Insurance Coverage in  Massachusetts in 2015, by Race/Ethnicity</vt:lpstr>
      <vt:lpstr>Health Insurance Coverage in  Massachusetts in 2015, by Family Income</vt:lpstr>
      <vt:lpstr>Health Insurance Coverage in  Massachusetts in 2015, by Region</vt:lpstr>
      <vt:lpstr>Transitions in Health Insurance Coverage in Massachusetts in 2015 </vt:lpstr>
      <vt:lpstr>Transitions in Health Insurance Coverage in Massachusetts in 2015, by Age Group</vt:lpstr>
      <vt:lpstr>Transitions in Health Insurance Coverage in Massachusetts in 2015, by Gender</vt:lpstr>
      <vt:lpstr>Transitions in Health Insurance Coverage in Massachusetts in 2015, by Race and Ethnicity</vt:lpstr>
      <vt:lpstr>Transitions in Health Insurance Coverage in Massachusetts in 2015, by Family Income</vt:lpstr>
      <vt:lpstr>Transitions in Health Insurance Coverage in Massachusetts in 2015, by Region</vt:lpstr>
      <vt:lpstr>Health Insurance Coverage among Insured Respondents in Massachusetts in 2015 </vt:lpstr>
      <vt:lpstr>Health Insurance Coverage among Insured Respondents in Massachusetts in 2015, by Age Group</vt:lpstr>
      <vt:lpstr>Health Insurance Coverage among Insured Respondents in Massachusetts in 2015, by Gender</vt:lpstr>
      <vt:lpstr>Health Insurance Coverage among Insured Respondents in Massachusetts in 2015, by Race and Ethnicity</vt:lpstr>
      <vt:lpstr>Health Insurance Coverage among Insured Respondents in Massachusetts in 2015, by Family Income</vt:lpstr>
      <vt:lpstr>Health Insurance Coverage among Insured Respondents in Massachusetts in 2015, by Region</vt:lpstr>
      <vt:lpstr>2. PRIVATE LONG-TERM CARE INSURANCE</vt:lpstr>
      <vt:lpstr>Private Long-Term Care Insurance Among Adults 50 and Older in 2015</vt:lpstr>
      <vt:lpstr>Among Adults 50 and Older Without Private Long-Term Care Insurance in 2015, Reasons for Not Having Coverage</vt:lpstr>
      <vt:lpstr>3. Health care access AND USE</vt:lpstr>
      <vt:lpstr>Health Care Access and Use in Massachusetts in 2008-2011, 2014 and 2015</vt:lpstr>
      <vt:lpstr>Health Care Access and Use in Massachusetts in 2015 </vt:lpstr>
      <vt:lpstr>Health Care Access and Use in Massachusetts in 2015, by Age Group</vt:lpstr>
      <vt:lpstr>Health Care Access and Use in Massachusetts in 2015, by Gender</vt:lpstr>
      <vt:lpstr>Health Care Access and Use in Massachusetts in 2015, by Race and Ethnicity</vt:lpstr>
      <vt:lpstr>Health Care Access and Use in Massachusetts in 2015, by Family Income</vt:lpstr>
      <vt:lpstr>Health Care Access and Use in Massachusetts in 2015, by Region</vt:lpstr>
      <vt:lpstr>Difficulties Getting Health Care in Massachusetts in 2015 </vt:lpstr>
      <vt:lpstr>Difficulties Getting Health Care in Massachusetts in 2015, by Age Group</vt:lpstr>
      <vt:lpstr>Difficulties Getting Health Care in Massachusetts in 2015, by Gender</vt:lpstr>
      <vt:lpstr>Difficulties Getting Health Care in Massachusetts in 2015, by Race and Ethnicity</vt:lpstr>
      <vt:lpstr>Difficulties Getting Health Care in Massachusetts in 2015, by Family Income</vt:lpstr>
      <vt:lpstr>Difficulties Getting Health Care in Massachusetts in 2015, by Region</vt:lpstr>
      <vt:lpstr>Emergency Department Use in Massachusetts in 2015 </vt:lpstr>
      <vt:lpstr>Emergency Department Use in Massachusetts in 2015, by Age Group</vt:lpstr>
      <vt:lpstr>Emergency Department Use in Massachusetts in 2015, by Gender</vt:lpstr>
      <vt:lpstr>Emergency Department Use in Massachusetts in 2015, by Race and Ethnicity</vt:lpstr>
      <vt:lpstr>Emergency Department Use in Massachusetts in 2015, by Family Income</vt:lpstr>
      <vt:lpstr>Emergency Department Use in Massachusetts in 2015, by Region</vt:lpstr>
      <vt:lpstr>4. Health care AFFORDABILITY</vt:lpstr>
      <vt:lpstr>Reported Unmet Need for Health Care Overall and for Physician Care Because of Costs in Massachusetts in 2015 </vt:lpstr>
      <vt:lpstr>Reported Unmet Need for Mental Health Care, Dental Care and Prescription Drugs Because of Costs in Massachusetts in 2015 </vt:lpstr>
      <vt:lpstr>Reported Unmet Need for Health Care Overall and for Physician Care Because of Costs in Massachusetts in 2015, by Age Group</vt:lpstr>
      <vt:lpstr>Reported Unmet Need for Mental Health Care, Dental Care and Prescription Drugs Because of Costs in Massachusetts in 2015, by Age Group</vt:lpstr>
      <vt:lpstr>Reported Unmet Need for Health Care Overall and for Physician Care Because of Costs in Massachusetts in 2015, by Gender</vt:lpstr>
      <vt:lpstr>Reported Unmet Need for Mental Health Care, Dental Care and Prescription Drugs Because of Costs in Massachusetts in 2015, by Gender</vt:lpstr>
      <vt:lpstr>Reported Unmet Need for Health Care Overall and for Physician Care Because of Costs in Massachusetts in 2015, by Race and Ethnicity</vt:lpstr>
      <vt:lpstr>Reported Unmet Need for Mental Health Care, Dental Care and Prescription Drugs Because of Costs in Massachusetts in 2015, by Race and Ethnicity</vt:lpstr>
      <vt:lpstr>Reported Unmet Need for Health Care Overall and for Physician Care Because of Costs in Massachusetts in 2015, By Family Income</vt:lpstr>
      <vt:lpstr>Reported Unmet Need for Mental Health Care, Dental Care and Prescription Drugs Because of Costs in Massachusetts in 2015, by Family Income</vt:lpstr>
      <vt:lpstr>Reported Unmet Need for Health Care Overall and Physician Care Because of Costs in Massachusetts in 2015, by Region</vt:lpstr>
      <vt:lpstr>Reported Unmet Need for Mental Health Care, Dental Care and Prescription Drugs Because of Costs in Massachusetts in 2015, by Region</vt:lpstr>
      <vt:lpstr>Out-of-Pocket Family Health Care Spending and Difficulty Paying Family Medical Bills for All Massachusetts Respondents in 2015 </vt:lpstr>
      <vt:lpstr>Out-of-Pocket Family Health Care Spending and Difficulty Paying Family Medical Bills in Massachusetts in 2015, by Age Group </vt:lpstr>
      <vt:lpstr>PowerPoint Presentation</vt:lpstr>
      <vt:lpstr>Out-of-Pocket Family Health Care Spending and Difficulty Paying Family Medical Bills in Massachusetts in 2015, by Race and Ethnicity </vt:lpstr>
      <vt:lpstr>Out-of-Pocket Family Health Care Spending and Difficulty Paying Family Medical Bills in Massachusetts in 2015, by Family Income </vt:lpstr>
      <vt:lpstr>PowerPoint Presentation</vt:lpstr>
      <vt:lpstr>Ratio of Out-of-pocket Health Care Spending to Family Income over the Past 12 Months in Massachusetts in 2015, Overall and by Age Group</vt:lpstr>
      <vt:lpstr>Amount of Medical Bills Being Paid Off Over Time in Massachusetts in 2015</vt:lpstr>
      <vt:lpstr>Age of Medical Bills Being Paid Off Over Time in Massachusetts in 2015</vt:lpstr>
      <vt:lpstr>Implications of Difficulties with Medical Bills for Families in Massachusetts in 2015</vt:lpstr>
      <vt:lpstr>Implications of Difficulties Paying Medical Bills in Massachusetts in 2015, Overall and by Age Group</vt:lpstr>
      <vt:lpstr>Implications of Difficulties Paying Medical Bills in Massachusetts in 2015, by Family Income</vt:lpstr>
      <vt:lpstr>Approaches Used by Families to Lower Health Care Costs in Massachusetts in 2015</vt:lpstr>
      <vt:lpstr>Approaches Used by Families to Lower Health Care Costs in Massachusetts in 2015, by Age Group</vt:lpstr>
      <vt:lpstr>Approaches Used by Families to Lower Health Care Costs in Massachusetts in 2015, by Gender</vt:lpstr>
      <vt:lpstr>Approaches Used by Families to Lower Health Care Costs in Massachusetts in 2015, by Race and Ethnicity</vt:lpstr>
      <vt:lpstr>Approaches Used by Families to Lower Health Care Costs in Massachusetts in 2015, by Family Income</vt:lpstr>
      <vt:lpstr>Approaches Used by Families to Lower Health Care Costs in Massachusetts in 2015, by Region</vt:lpstr>
    </vt:vector>
  </TitlesOfParts>
  <Company>The Urban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Long, Sharon</dc:creator>
  <cp:lastModifiedBy>sysadmin</cp:lastModifiedBy>
  <cp:revision>268</cp:revision>
  <cp:lastPrinted>2015-12-15T12:52:56Z</cp:lastPrinted>
  <dcterms:created xsi:type="dcterms:W3CDTF">2014-09-08T15:34:30Z</dcterms:created>
  <dcterms:modified xsi:type="dcterms:W3CDTF">2015-12-15T13:40:12Z</dcterms:modified>
</cp:coreProperties>
</file>